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80" r:id="rId2"/>
    <p:sldMasterId id="2147483792" r:id="rId3"/>
  </p:sldMasterIdLst>
  <p:notesMasterIdLst>
    <p:notesMasterId r:id="rId22"/>
  </p:notesMasterIdLst>
  <p:sldIdLst>
    <p:sldId id="301" r:id="rId4"/>
    <p:sldId id="281" r:id="rId5"/>
    <p:sldId id="282" r:id="rId6"/>
    <p:sldId id="283" r:id="rId7"/>
    <p:sldId id="284" r:id="rId8"/>
    <p:sldId id="288" r:id="rId9"/>
    <p:sldId id="285" r:id="rId10"/>
    <p:sldId id="303" r:id="rId11"/>
    <p:sldId id="287" r:id="rId12"/>
    <p:sldId id="289" r:id="rId13"/>
    <p:sldId id="290" r:id="rId14"/>
    <p:sldId id="298" r:id="rId15"/>
    <p:sldId id="291" r:id="rId16"/>
    <p:sldId id="293" r:id="rId17"/>
    <p:sldId id="296" r:id="rId18"/>
    <p:sldId id="297" r:id="rId19"/>
    <p:sldId id="295" r:id="rId20"/>
    <p:sldId id="302" r:id="rId21"/>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a:srgbClr val="007AD6"/>
    <a:srgbClr val="009999"/>
    <a:srgbClr val="33787D"/>
    <a:srgbClr val="0D7EB6"/>
    <a:srgbClr val="006BBF"/>
    <a:srgbClr val="416BBF"/>
    <a:srgbClr val="006EC0"/>
    <a:srgbClr val="0060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120" autoAdjust="0"/>
  </p:normalViewPr>
  <p:slideViewPr>
    <p:cSldViewPr>
      <p:cViewPr varScale="1">
        <p:scale>
          <a:sx n="67" d="100"/>
          <a:sy n="67" d="100"/>
        </p:scale>
        <p:origin x="1435" y="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A2F6B9-0C5F-433E-AC24-E9E0EE90A53B}" type="datetimeFigureOut">
              <a:rPr lang="zh-CN" altLang="en-US" smtClean="0"/>
              <a:t>2018/8/7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DADDC9-FCFB-4AF1-B903-42A955B5EBAF}" type="slidenum">
              <a:rPr lang="zh-CN" altLang="en-US" smtClean="0"/>
              <a:t>‹#›</a:t>
            </a:fld>
            <a:endParaRPr lang="zh-CN" altLang="en-US"/>
          </a:p>
        </p:txBody>
      </p:sp>
    </p:spTree>
    <p:extLst>
      <p:ext uri="{BB962C8B-B14F-4D97-AF65-F5344CB8AC3E}">
        <p14:creationId xmlns:p14="http://schemas.microsoft.com/office/powerpoint/2010/main" val="1095629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E970817-3246-4D21-A6F5-0F0404F21069}"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3851895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6851447-5915-4428-AAA3-A41D5E9FA6D9}" type="slidenum">
              <a:rPr lang="en-US" altLang="zh-CN"/>
              <a:pPr>
                <a:defRPr/>
              </a:pPr>
              <a:t>‹#›</a:t>
            </a:fld>
            <a:endParaRPr lang="en-US" altLang="zh-CN"/>
          </a:p>
        </p:txBody>
      </p:sp>
    </p:spTree>
    <p:extLst>
      <p:ext uri="{BB962C8B-B14F-4D97-AF65-F5344CB8AC3E}">
        <p14:creationId xmlns:p14="http://schemas.microsoft.com/office/powerpoint/2010/main" val="330382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4FED378-EEE6-4BEA-B542-6F96FE114482}" type="slidenum">
              <a:rPr lang="en-US" altLang="zh-CN"/>
              <a:pPr>
                <a:defRPr/>
              </a:pPr>
              <a:t>‹#›</a:t>
            </a:fld>
            <a:endParaRPr lang="en-US" altLang="zh-CN"/>
          </a:p>
        </p:txBody>
      </p:sp>
    </p:spTree>
    <p:extLst>
      <p:ext uri="{BB962C8B-B14F-4D97-AF65-F5344CB8AC3E}">
        <p14:creationId xmlns:p14="http://schemas.microsoft.com/office/powerpoint/2010/main" val="388876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2400"/>
            <a:ext cx="2057400" cy="59737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2400"/>
            <a:ext cx="6019800" cy="5973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9523BCF-F5A7-4EAC-867C-7200C5B864E7}" type="slidenum">
              <a:rPr lang="en-US" altLang="zh-CN"/>
              <a:pPr>
                <a:defRPr/>
              </a:pPr>
              <a:t>‹#›</a:t>
            </a:fld>
            <a:endParaRPr lang="en-US" altLang="zh-CN"/>
          </a:p>
        </p:txBody>
      </p:sp>
    </p:spTree>
    <p:extLst>
      <p:ext uri="{BB962C8B-B14F-4D97-AF65-F5344CB8AC3E}">
        <p14:creationId xmlns:p14="http://schemas.microsoft.com/office/powerpoint/2010/main" val="418261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4DEF6F1-87A9-4374-9DA2-07497458A6B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062005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381000"/>
            <a:ext cx="8229600" cy="685800"/>
          </a:xfrm>
        </p:spPr>
        <p:txBody>
          <a:bodyPr/>
          <a:lstStyle>
            <a:lvl1pPr>
              <a:defRPr sz="3200" b="1"/>
            </a:lvl1pPr>
          </a:lstStyle>
          <a:p>
            <a:r>
              <a:rPr lang="zh-CN" altLang="en-US" dirty="0"/>
              <a:t>单击此处编辑母版标题样式</a:t>
            </a:r>
          </a:p>
        </p:txBody>
      </p:sp>
      <p:sp>
        <p:nvSpPr>
          <p:cNvPr id="3" name="内容占位符 2"/>
          <p:cNvSpPr>
            <a:spLocks noGrp="1"/>
          </p:cNvSpPr>
          <p:nvPr>
            <p:ph idx="1"/>
          </p:nvPr>
        </p:nvSpPr>
        <p:spPr>
          <a:xfrm>
            <a:off x="457200" y="1371600"/>
            <a:ext cx="8229600" cy="5029200"/>
          </a:xfrm>
        </p:spPr>
        <p:txBody>
          <a:bodyPr/>
          <a:lstStyle>
            <a:lvl1pPr>
              <a:defRPr sz="2800"/>
            </a:lvl1pPr>
            <a:lvl2pPr>
              <a:defRPr sz="2400"/>
            </a:lvl2pPr>
            <a:lvl3pPr>
              <a:defRPr sz="20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323762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36C969C-DC5B-4653-97E5-870B6539C72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46125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172E557-BC6B-4FC7-B984-3D25B01E494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51663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5909096F-9B89-48CE-9D28-BFEDBE6A46F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28928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2CDE935-7193-4222-9B4A-77A9321B2D0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65149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2B58384F-6C56-4A65-8347-2D2F302C4B8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82581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92CFF73-5B71-479C-B599-4C7752FC8B8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83173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381000"/>
            <a:ext cx="8229600" cy="762000"/>
          </a:xfrm>
        </p:spPr>
        <p:txBody>
          <a:bodyPr/>
          <a:lstStyle>
            <a:lvl1pPr>
              <a:defRPr sz="3200"/>
            </a:lvl1pPr>
          </a:lstStyle>
          <a:p>
            <a:r>
              <a:rPr lang="zh-CN" altLang="en-US" dirty="0"/>
              <a:t>单击此处编辑母版标题样式</a:t>
            </a:r>
          </a:p>
        </p:txBody>
      </p:sp>
      <p:sp>
        <p:nvSpPr>
          <p:cNvPr id="3" name="内容占位符 2"/>
          <p:cNvSpPr>
            <a:spLocks noGrp="1"/>
          </p:cNvSpPr>
          <p:nvPr>
            <p:ph idx="1"/>
          </p:nvPr>
        </p:nvSpPr>
        <p:spPr>
          <a:xfrm>
            <a:off x="457200" y="1600200"/>
            <a:ext cx="8229600" cy="4800600"/>
          </a:xfrm>
        </p:spPr>
        <p:txBody>
          <a:bodyPr/>
          <a:lstStyle>
            <a:lvl1pPr>
              <a:defRPr sz="2800"/>
            </a:lvl1pPr>
            <a:lvl2pPr>
              <a:defRPr sz="2400"/>
            </a:lvl2pPr>
            <a:lvl3pPr>
              <a:defRPr sz="20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4406197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2FF4A84-3A69-41A0-8B74-949E5D5BA2F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9980071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31FFF37-1E84-4ED7-90F1-5B653E6A20A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44641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2400"/>
            <a:ext cx="2057400" cy="59737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2400"/>
            <a:ext cx="6019800" cy="5973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67A3E3-814A-42F0-9B75-802572A705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595270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4DEF6F1-87A9-4374-9DA2-07497458A6B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431960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381000"/>
            <a:ext cx="8229600" cy="685800"/>
          </a:xfrm>
        </p:spPr>
        <p:txBody>
          <a:bodyPr/>
          <a:lstStyle>
            <a:lvl1pPr>
              <a:defRPr sz="3200" b="1"/>
            </a:lvl1pPr>
          </a:lstStyle>
          <a:p>
            <a:r>
              <a:rPr lang="zh-CN" altLang="en-US" dirty="0"/>
              <a:t>单击此处编辑母版标题样式</a:t>
            </a:r>
          </a:p>
        </p:txBody>
      </p:sp>
      <p:sp>
        <p:nvSpPr>
          <p:cNvPr id="3" name="内容占位符 2"/>
          <p:cNvSpPr>
            <a:spLocks noGrp="1"/>
          </p:cNvSpPr>
          <p:nvPr>
            <p:ph idx="1"/>
          </p:nvPr>
        </p:nvSpPr>
        <p:spPr>
          <a:xfrm>
            <a:off x="457200" y="1371600"/>
            <a:ext cx="8229600" cy="5029200"/>
          </a:xfrm>
        </p:spPr>
        <p:txBody>
          <a:bodyPr/>
          <a:lstStyle>
            <a:lvl1pPr>
              <a:defRPr sz="2800"/>
            </a:lvl1pPr>
            <a:lvl2pPr>
              <a:defRPr sz="2400"/>
            </a:lvl2pPr>
            <a:lvl3pPr>
              <a:defRPr sz="20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8425038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36C969C-DC5B-4653-97E5-870B6539C72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804571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172E557-BC6B-4FC7-B984-3D25B01E494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030291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5909096F-9B89-48CE-9D28-BFEDBE6A46F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805752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2CDE935-7193-4222-9B4A-77A9321B2D0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681925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2B58384F-6C56-4A65-8347-2D2F302C4B8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60315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A4E6047-31CD-4F55-9C85-ACA6C74129A5}" type="slidenum">
              <a:rPr lang="en-US" altLang="zh-CN"/>
              <a:pPr>
                <a:defRPr/>
              </a:pPr>
              <a:t>‹#›</a:t>
            </a:fld>
            <a:endParaRPr lang="en-US" altLang="zh-CN"/>
          </a:p>
        </p:txBody>
      </p:sp>
    </p:spTree>
    <p:extLst>
      <p:ext uri="{BB962C8B-B14F-4D97-AF65-F5344CB8AC3E}">
        <p14:creationId xmlns:p14="http://schemas.microsoft.com/office/powerpoint/2010/main" val="7892450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92CFF73-5B71-479C-B599-4C7752FC8B8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080278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2FF4A84-3A69-41A0-8B74-949E5D5BA2F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672323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31FFF37-1E84-4ED7-90F1-5B653E6A20A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646543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2400"/>
            <a:ext cx="2057400" cy="59737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2400"/>
            <a:ext cx="6019800" cy="5973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67A3E3-814A-42F0-9B75-802572A705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3554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10C9627-5696-4AF6-84C5-4008FC4890AC}" type="slidenum">
              <a:rPr lang="en-US" altLang="zh-CN"/>
              <a:pPr>
                <a:defRPr/>
              </a:pPr>
              <a:t>‹#›</a:t>
            </a:fld>
            <a:endParaRPr lang="en-US" altLang="zh-CN"/>
          </a:p>
        </p:txBody>
      </p:sp>
    </p:spTree>
    <p:extLst>
      <p:ext uri="{BB962C8B-B14F-4D97-AF65-F5344CB8AC3E}">
        <p14:creationId xmlns:p14="http://schemas.microsoft.com/office/powerpoint/2010/main" val="1124115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73D36BA7-3CD6-41F7-B01A-69EA1DD7A070}" type="slidenum">
              <a:rPr lang="en-US" altLang="zh-CN"/>
              <a:pPr>
                <a:defRPr/>
              </a:pPr>
              <a:t>‹#›</a:t>
            </a:fld>
            <a:endParaRPr lang="en-US" altLang="zh-CN"/>
          </a:p>
        </p:txBody>
      </p:sp>
    </p:spTree>
    <p:extLst>
      <p:ext uri="{BB962C8B-B14F-4D97-AF65-F5344CB8AC3E}">
        <p14:creationId xmlns:p14="http://schemas.microsoft.com/office/powerpoint/2010/main" val="3994029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8DA19025-1E8C-49A1-8482-09B59A81316B}" type="slidenum">
              <a:rPr lang="en-US" altLang="zh-CN"/>
              <a:pPr>
                <a:defRPr/>
              </a:pPr>
              <a:t>‹#›</a:t>
            </a:fld>
            <a:endParaRPr lang="en-US" altLang="zh-CN"/>
          </a:p>
        </p:txBody>
      </p:sp>
    </p:spTree>
    <p:extLst>
      <p:ext uri="{BB962C8B-B14F-4D97-AF65-F5344CB8AC3E}">
        <p14:creationId xmlns:p14="http://schemas.microsoft.com/office/powerpoint/2010/main" val="811193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F8094810-3AEF-4324-86BF-AB23E40BE7CD}" type="slidenum">
              <a:rPr lang="en-US" altLang="zh-CN"/>
              <a:pPr>
                <a:defRPr/>
              </a:pPr>
              <a:t>‹#›</a:t>
            </a:fld>
            <a:endParaRPr lang="en-US" altLang="zh-CN"/>
          </a:p>
        </p:txBody>
      </p:sp>
    </p:spTree>
    <p:extLst>
      <p:ext uri="{BB962C8B-B14F-4D97-AF65-F5344CB8AC3E}">
        <p14:creationId xmlns:p14="http://schemas.microsoft.com/office/powerpoint/2010/main" val="1571464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0057CBC-9AB9-4CFE-8D95-5F581236EC36}" type="slidenum">
              <a:rPr lang="en-US" altLang="zh-CN"/>
              <a:pPr>
                <a:defRPr/>
              </a:pPr>
              <a:t>‹#›</a:t>
            </a:fld>
            <a:endParaRPr lang="en-US" altLang="zh-CN"/>
          </a:p>
        </p:txBody>
      </p:sp>
    </p:spTree>
    <p:extLst>
      <p:ext uri="{BB962C8B-B14F-4D97-AF65-F5344CB8AC3E}">
        <p14:creationId xmlns:p14="http://schemas.microsoft.com/office/powerpoint/2010/main" val="741698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A4DD8CD-1A9D-47B8-8D1B-9F5622114826}" type="slidenum">
              <a:rPr lang="en-US" altLang="zh-CN"/>
              <a:pPr>
                <a:defRPr/>
              </a:pPr>
              <a:t>‹#›</a:t>
            </a:fld>
            <a:endParaRPr lang="en-US" altLang="zh-CN"/>
          </a:p>
        </p:txBody>
      </p:sp>
    </p:spTree>
    <p:extLst>
      <p:ext uri="{BB962C8B-B14F-4D97-AF65-F5344CB8AC3E}">
        <p14:creationId xmlns:p14="http://schemas.microsoft.com/office/powerpoint/2010/main" val="206822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52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0734DE1C-E33F-471E-82A3-04F82E6CD65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69" r:id="rId1"/>
    <p:sldLayoutId id="214748377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52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F2C591F3-82CE-4D53-BCF6-5C05B6188D0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3599606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52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F2C591F3-82CE-4D53-BCF6-5C05B6188D0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8181958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eg"/></Relationships>
</file>

<file path=ppt/slides/_rels/slide15.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685800" y="1828800"/>
            <a:ext cx="7696200" cy="2062103"/>
          </a:xfrm>
          <a:prstGeom prst="rect">
            <a:avLst/>
          </a:prstGeom>
          <a:noFill/>
        </p:spPr>
        <p:txBody>
          <a:bodyPr>
            <a:spAutoFit/>
          </a:bodyPr>
          <a:lstStyle/>
          <a:p>
            <a:pPr algn="ctr" eaLnBrk="1" hangingPunct="1">
              <a:defRPr/>
            </a:pPr>
            <a:r>
              <a:rPr lang="en-US" altLang="zh-CN" sz="3200" b="1" dirty="0">
                <a:solidFill>
                  <a:srgbClr val="FF0000"/>
                </a:solidFill>
                <a:latin typeface="黑体" panose="02010609060101010101" pitchFamily="49" charset="-122"/>
                <a:ea typeface="黑体" panose="02010609060101010101" pitchFamily="49" charset="-122"/>
              </a:rPr>
              <a:t>2016</a:t>
            </a:r>
            <a:r>
              <a:rPr lang="zh-CN" altLang="en-US" sz="3200" b="1" dirty="0">
                <a:solidFill>
                  <a:srgbClr val="FF0000"/>
                </a:solidFill>
                <a:latin typeface="黑体" panose="02010609060101010101" pitchFamily="49" charset="-122"/>
                <a:ea typeface="黑体" panose="02010609060101010101" pitchFamily="49" charset="-122"/>
              </a:rPr>
              <a:t>年度学术年会</a:t>
            </a:r>
            <a:endParaRPr lang="en-US" altLang="zh-CN" sz="3200" b="1" dirty="0">
              <a:solidFill>
                <a:srgbClr val="FF0000"/>
              </a:solidFill>
              <a:latin typeface="黑体" panose="02010609060101010101" pitchFamily="49" charset="-122"/>
              <a:ea typeface="黑体" panose="02010609060101010101" pitchFamily="49" charset="-122"/>
            </a:endParaRPr>
          </a:p>
          <a:p>
            <a:pPr algn="ctr" eaLnBrk="1" hangingPunct="1">
              <a:defRPr/>
            </a:pPr>
            <a:endParaRPr lang="en-US" altLang="zh-CN" sz="3200" b="1" dirty="0">
              <a:solidFill>
                <a:srgbClr val="FF0000"/>
              </a:solidFill>
              <a:latin typeface="黑体" panose="02010609060101010101" pitchFamily="49" charset="-122"/>
              <a:ea typeface="黑体" panose="02010609060101010101" pitchFamily="49" charset="-122"/>
            </a:endParaRPr>
          </a:p>
          <a:p>
            <a:pPr algn="ctr" eaLnBrk="1" hangingPunct="1">
              <a:defRPr/>
            </a:pPr>
            <a:r>
              <a:rPr lang="zh-CN" altLang="en-US" sz="3200" b="1" dirty="0">
                <a:latin typeface="黑体" panose="02010609060101010101" pitchFamily="49" charset="-122"/>
                <a:ea typeface="黑体" panose="02010609060101010101" pitchFamily="49" charset="-122"/>
              </a:rPr>
              <a:t>超高分辨率</a:t>
            </a:r>
            <a:r>
              <a:rPr lang="en-US" altLang="zh-CN" sz="3200" b="1" dirty="0">
                <a:latin typeface="黑体" panose="02010609060101010101" pitchFamily="49" charset="-122"/>
                <a:ea typeface="黑体" panose="02010609060101010101" pitchFamily="49" charset="-122"/>
              </a:rPr>
              <a:t>SAR</a:t>
            </a:r>
            <a:r>
              <a:rPr lang="zh-CN" altLang="en-US" sz="3200" b="1" dirty="0">
                <a:latin typeface="黑体" panose="02010609060101010101" pitchFamily="49" charset="-122"/>
                <a:ea typeface="黑体" panose="02010609060101010101" pitchFamily="49" charset="-122"/>
              </a:rPr>
              <a:t>地物识别中若干问题</a:t>
            </a:r>
            <a:endParaRPr lang="en-US" altLang="zh-CN" sz="3200" b="1" dirty="0">
              <a:latin typeface="黑体" panose="02010609060101010101" pitchFamily="49" charset="-122"/>
              <a:ea typeface="黑体" panose="02010609060101010101" pitchFamily="49" charset="-122"/>
            </a:endParaRPr>
          </a:p>
          <a:p>
            <a:pPr algn="ctr" eaLnBrk="1" hangingPunct="1">
              <a:defRPr/>
            </a:pPr>
            <a:r>
              <a:rPr lang="zh-CN" altLang="en-US" sz="3200" b="1" dirty="0">
                <a:latin typeface="黑体" panose="02010609060101010101" pitchFamily="49" charset="-122"/>
                <a:ea typeface="黑体" panose="02010609060101010101" pitchFamily="49" charset="-122"/>
              </a:rPr>
              <a:t>的研究与思考</a:t>
            </a:r>
          </a:p>
        </p:txBody>
      </p:sp>
      <p:sp>
        <p:nvSpPr>
          <p:cNvPr id="4099" name="文本框 6"/>
          <p:cNvSpPr txBox="1">
            <a:spLocks noChangeArrowheads="1"/>
          </p:cNvSpPr>
          <p:nvPr/>
        </p:nvSpPr>
        <p:spPr bwMode="auto">
          <a:xfrm>
            <a:off x="1371600" y="4381440"/>
            <a:ext cx="6210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dirty="0">
                <a:solidFill>
                  <a:srgbClr val="333399"/>
                </a:solidFill>
                <a:latin typeface="黑体" panose="02010609060101010101" pitchFamily="49" charset="-122"/>
                <a:ea typeface="黑体" panose="02010609060101010101" pitchFamily="49" charset="-122"/>
              </a:rPr>
              <a:t>汇报</a:t>
            </a:r>
            <a:r>
              <a:rPr lang="zh-CN" altLang="en-US" sz="2000" b="1">
                <a:solidFill>
                  <a:srgbClr val="333399"/>
                </a:solidFill>
                <a:latin typeface="黑体" panose="02010609060101010101" pitchFamily="49" charset="-122"/>
                <a:ea typeface="黑体" panose="02010609060101010101" pitchFamily="49" charset="-122"/>
              </a:rPr>
              <a:t>人：吴</a:t>
            </a:r>
            <a:r>
              <a:rPr lang="zh-CN" altLang="en-US" sz="2000" b="1" dirty="0">
                <a:solidFill>
                  <a:srgbClr val="333399"/>
                </a:solidFill>
                <a:latin typeface="黑体" panose="02010609060101010101" pitchFamily="49" charset="-122"/>
                <a:ea typeface="黑体" panose="02010609060101010101" pitchFamily="49" charset="-122"/>
              </a:rPr>
              <a:t>文瑾</a:t>
            </a:r>
            <a:endParaRPr lang="en-US" altLang="zh-CN" sz="2000" b="1" dirty="0">
              <a:solidFill>
                <a:srgbClr val="333399"/>
              </a:solidFill>
              <a:latin typeface="黑体" panose="02010609060101010101" pitchFamily="49" charset="-122"/>
              <a:ea typeface="黑体" panose="02010609060101010101" pitchFamily="49" charset="-122"/>
            </a:endParaRPr>
          </a:p>
        </p:txBody>
      </p:sp>
      <p:sp>
        <p:nvSpPr>
          <p:cNvPr id="4100" name="TextBox 5"/>
          <p:cNvSpPr txBox="1">
            <a:spLocks noChangeArrowheads="1"/>
          </p:cNvSpPr>
          <p:nvPr/>
        </p:nvSpPr>
        <p:spPr bwMode="auto">
          <a:xfrm>
            <a:off x="2438400" y="4953000"/>
            <a:ext cx="4495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b="1" dirty="0">
                <a:solidFill>
                  <a:srgbClr val="333399"/>
                </a:solidFill>
                <a:latin typeface="黑体" panose="02010609060101010101" pitchFamily="49" charset="-122"/>
                <a:ea typeface="黑体" panose="02010609060101010101" pitchFamily="49" charset="-122"/>
              </a:rPr>
              <a:t>2016</a:t>
            </a:r>
            <a:r>
              <a:rPr lang="zh-CN" altLang="en-US" sz="2000" b="1" dirty="0">
                <a:solidFill>
                  <a:srgbClr val="333399"/>
                </a:solidFill>
                <a:latin typeface="黑体" panose="02010609060101010101" pitchFamily="49" charset="-122"/>
                <a:ea typeface="黑体" panose="02010609060101010101" pitchFamily="49" charset="-122"/>
              </a:rPr>
              <a:t>年</a:t>
            </a:r>
            <a:r>
              <a:rPr lang="en-US" altLang="zh-CN" sz="2000" b="1" dirty="0">
                <a:solidFill>
                  <a:srgbClr val="333399"/>
                </a:solidFill>
                <a:latin typeface="黑体" panose="02010609060101010101" pitchFamily="49" charset="-122"/>
                <a:ea typeface="黑体" panose="02010609060101010101" pitchFamily="49" charset="-122"/>
              </a:rPr>
              <a:t>12</a:t>
            </a:r>
            <a:r>
              <a:rPr lang="zh-CN" altLang="en-US" sz="2000" b="1" dirty="0">
                <a:solidFill>
                  <a:srgbClr val="333399"/>
                </a:solidFill>
                <a:latin typeface="黑体" panose="02010609060101010101" pitchFamily="49" charset="-122"/>
                <a:ea typeface="黑体" panose="02010609060101010101" pitchFamily="49" charset="-122"/>
              </a:rPr>
              <a:t>月</a:t>
            </a:r>
            <a:endParaRPr lang="en-US" altLang="zh-CN" sz="2000" b="1" dirty="0">
              <a:solidFill>
                <a:srgbClr val="33339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27528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5544" y="457200"/>
            <a:ext cx="8229600" cy="7620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4.</a:t>
            </a:r>
            <a:r>
              <a:rPr lang="zh-CN" altLang="en-US" sz="2400" b="1" dirty="0">
                <a:solidFill>
                  <a:srgbClr val="FF0000"/>
                </a:solidFill>
                <a:latin typeface="黑体" panose="02010609060101010101" pitchFamily="49" charset="-122"/>
                <a:ea typeface="黑体" panose="02010609060101010101" pitchFamily="49" charset="-122"/>
              </a:rPr>
              <a:t>在</a:t>
            </a:r>
            <a:r>
              <a:rPr lang="en-US" altLang="zh-CN" sz="2400" b="1" dirty="0">
                <a:solidFill>
                  <a:srgbClr val="FF0000"/>
                </a:solidFill>
                <a:latin typeface="黑体" panose="02010609060101010101" pitchFamily="49" charset="-122"/>
                <a:ea typeface="黑体" panose="02010609060101010101" pitchFamily="49" charset="-122"/>
              </a:rPr>
              <a:t>UHR SAR</a:t>
            </a:r>
            <a:r>
              <a:rPr lang="zh-CN" altLang="en-US" sz="2400" b="1" dirty="0">
                <a:solidFill>
                  <a:srgbClr val="FF0000"/>
                </a:solidFill>
                <a:latin typeface="黑体" panose="02010609060101010101" pitchFamily="49" charset="-122"/>
                <a:ea typeface="黑体" panose="02010609060101010101" pitchFamily="49" charset="-122"/>
              </a:rPr>
              <a:t>中我们可以识别什么样的地物类别？</a:t>
            </a:r>
          </a:p>
        </p:txBody>
      </p:sp>
      <p:sp>
        <p:nvSpPr>
          <p:cNvPr id="4" name="五边形 3"/>
          <p:cNvSpPr/>
          <p:nvPr/>
        </p:nvSpPr>
        <p:spPr>
          <a:xfrm>
            <a:off x="3753178" y="1600200"/>
            <a:ext cx="1981200" cy="3048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黑体" panose="02010609060101010101" pitchFamily="49" charset="-122"/>
                <a:ea typeface="黑体" panose="02010609060101010101" pitchFamily="49" charset="-122"/>
              </a:rPr>
              <a:t>米级分辨率</a:t>
            </a:r>
            <a:r>
              <a:rPr lang="en-US" altLang="zh-CN" sz="1600" b="1" dirty="0">
                <a:solidFill>
                  <a:schemeClr val="tx1"/>
                </a:solidFill>
                <a:latin typeface="黑体" panose="02010609060101010101" pitchFamily="49" charset="-122"/>
                <a:ea typeface="黑体" panose="02010609060101010101" pitchFamily="49" charset="-122"/>
              </a:rPr>
              <a:t>SAR</a:t>
            </a:r>
            <a:endParaRPr lang="zh-CN" altLang="en-US" sz="1600" b="1" dirty="0">
              <a:solidFill>
                <a:schemeClr val="tx1"/>
              </a:solidFill>
              <a:latin typeface="黑体" panose="02010609060101010101" pitchFamily="49" charset="-122"/>
              <a:ea typeface="黑体" panose="02010609060101010101" pitchFamily="49" charset="-122"/>
            </a:endParaRPr>
          </a:p>
        </p:txBody>
      </p:sp>
      <p:sp>
        <p:nvSpPr>
          <p:cNvPr id="5" name="五边形 4"/>
          <p:cNvSpPr/>
          <p:nvPr/>
        </p:nvSpPr>
        <p:spPr>
          <a:xfrm>
            <a:off x="3734128" y="3810000"/>
            <a:ext cx="1981200" cy="3048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黑体" panose="02010609060101010101" pitchFamily="49" charset="-122"/>
                <a:ea typeface="黑体" panose="02010609060101010101" pitchFamily="49" charset="-122"/>
              </a:rPr>
              <a:t>UHR SAR</a:t>
            </a:r>
            <a:endParaRPr lang="zh-CN" altLang="en-US" sz="1600" b="1" dirty="0">
              <a:solidFill>
                <a:schemeClr val="tx1"/>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rot="5400000">
            <a:off x="3917566" y="2069445"/>
            <a:ext cx="1614324" cy="1538010"/>
          </a:xfrm>
          <a:prstGeom prst="rect">
            <a:avLst/>
          </a:prstGeom>
        </p:spPr>
      </p:pic>
      <p:cxnSp>
        <p:nvCxnSpPr>
          <p:cNvPr id="8" name="直接箭头连接符 7"/>
          <p:cNvCxnSpPr/>
          <p:nvPr/>
        </p:nvCxnSpPr>
        <p:spPr>
          <a:xfrm>
            <a:off x="5124778" y="2838450"/>
            <a:ext cx="8382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024037" y="2653784"/>
            <a:ext cx="1005403"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一个建筑</a:t>
            </a:r>
          </a:p>
        </p:txBody>
      </p:sp>
      <p:pic>
        <p:nvPicPr>
          <p:cNvPr id="14" name="图片 13"/>
          <p:cNvPicPr>
            <a:picLocks noChangeAspect="1"/>
          </p:cNvPicPr>
          <p:nvPr/>
        </p:nvPicPr>
        <p:blipFill>
          <a:blip r:embed="rId3"/>
          <a:stretch>
            <a:fillRect/>
          </a:stretch>
        </p:blipFill>
        <p:spPr>
          <a:xfrm>
            <a:off x="3924888" y="4258926"/>
            <a:ext cx="1568845" cy="1815561"/>
          </a:xfrm>
          <a:prstGeom prst="rect">
            <a:avLst/>
          </a:prstGeom>
        </p:spPr>
      </p:pic>
      <p:cxnSp>
        <p:nvCxnSpPr>
          <p:cNvPr id="15" name="直接箭头连接符 14"/>
          <p:cNvCxnSpPr/>
          <p:nvPr/>
        </p:nvCxnSpPr>
        <p:spPr>
          <a:xfrm flipV="1">
            <a:off x="4709310" y="4343400"/>
            <a:ext cx="1025068" cy="152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734378" y="4105275"/>
            <a:ext cx="1415772"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房顶的一个棱</a:t>
            </a:r>
          </a:p>
        </p:txBody>
      </p:sp>
      <p:cxnSp>
        <p:nvCxnSpPr>
          <p:cNvPr id="18" name="直接箭头连接符 17"/>
          <p:cNvCxnSpPr/>
          <p:nvPr/>
        </p:nvCxnSpPr>
        <p:spPr>
          <a:xfrm flipV="1">
            <a:off x="5031344" y="4562475"/>
            <a:ext cx="1025068" cy="152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6075462" y="4454009"/>
            <a:ext cx="1620957"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房顶的又一个棱</a:t>
            </a:r>
          </a:p>
        </p:txBody>
      </p:sp>
      <p:cxnSp>
        <p:nvCxnSpPr>
          <p:cNvPr id="20" name="直接箭头连接符 19"/>
          <p:cNvCxnSpPr/>
          <p:nvPr/>
        </p:nvCxnSpPr>
        <p:spPr>
          <a:xfrm>
            <a:off x="4819978" y="5045786"/>
            <a:ext cx="1143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923646" y="4861120"/>
            <a:ext cx="595035"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阳台</a:t>
            </a:r>
          </a:p>
        </p:txBody>
      </p:sp>
      <p:cxnSp>
        <p:nvCxnSpPr>
          <p:cNvPr id="23" name="直接箭头连接符 22"/>
          <p:cNvCxnSpPr/>
          <p:nvPr/>
        </p:nvCxnSpPr>
        <p:spPr>
          <a:xfrm>
            <a:off x="4650344" y="5237513"/>
            <a:ext cx="1084034" cy="248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752296" y="5278077"/>
            <a:ext cx="1826141"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很多的阳台。。。</a:t>
            </a:r>
          </a:p>
        </p:txBody>
      </p:sp>
      <p:cxnSp>
        <p:nvCxnSpPr>
          <p:cNvPr id="26" name="直接箭头连接符 25"/>
          <p:cNvCxnSpPr/>
          <p:nvPr/>
        </p:nvCxnSpPr>
        <p:spPr>
          <a:xfrm>
            <a:off x="4309260" y="5349943"/>
            <a:ext cx="1683681" cy="5174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5965210" y="5695034"/>
            <a:ext cx="2236510"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叠掩到楼上的景观植被</a:t>
            </a:r>
          </a:p>
        </p:txBody>
      </p:sp>
      <p:sp>
        <p:nvSpPr>
          <p:cNvPr id="29" name="文本框 28"/>
          <p:cNvSpPr txBox="1"/>
          <p:nvPr/>
        </p:nvSpPr>
        <p:spPr>
          <a:xfrm>
            <a:off x="762000" y="3579167"/>
            <a:ext cx="1579278" cy="369332"/>
          </a:xfrm>
          <a:prstGeom prst="rect">
            <a:avLst/>
          </a:prstGeom>
          <a:noFill/>
        </p:spPr>
        <p:txBody>
          <a:bodyPr wrap="none" rtlCol="0">
            <a:spAutoFit/>
          </a:bodyPr>
          <a:lstStyle/>
          <a:p>
            <a:r>
              <a:rPr lang="zh-CN" altLang="en-US" b="1" dirty="0">
                <a:solidFill>
                  <a:schemeClr val="accent2"/>
                </a:solidFill>
                <a:latin typeface="黑体" panose="02010609060101010101" pitchFamily="49" charset="-122"/>
                <a:ea typeface="黑体" panose="02010609060101010101" pitchFamily="49" charset="-122"/>
              </a:rPr>
              <a:t>一栋高层建筑</a:t>
            </a:r>
            <a:endParaRPr lang="en-US" altLang="zh-CN" b="1" dirty="0">
              <a:solidFill>
                <a:schemeClr val="accent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6486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par>
                                <p:cTn id="27" presetID="9"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dissolve">
                                      <p:cBhvr>
                                        <p:cTn id="29" dur="500"/>
                                        <p:tgtEl>
                                          <p:spTgt spid="18"/>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par>
                                <p:cTn id="33" presetID="9"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dissolve">
                                      <p:cBhvr>
                                        <p:cTn id="38" dur="500"/>
                                        <p:tgtEl>
                                          <p:spTgt spid="22"/>
                                        </p:tgtEl>
                                      </p:cBhvr>
                                    </p:animEffect>
                                  </p:childTnLst>
                                </p:cTn>
                              </p:par>
                              <p:par>
                                <p:cTn id="39" presetID="9"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dissolve">
                                      <p:cBhvr>
                                        <p:cTn id="41" dur="500"/>
                                        <p:tgtEl>
                                          <p:spTgt spid="2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par>
                                <p:cTn id="45" presetID="9"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dissolve">
                                      <p:cBhvr>
                                        <p:cTn id="5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19" grpId="0"/>
      <p:bldP spid="22" grpId="0"/>
      <p:bldP spid="25"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3489309" y="4506025"/>
            <a:ext cx="2538200" cy="1592596"/>
          </a:xfrm>
          <a:prstGeom prst="rect">
            <a:avLst/>
          </a:prstGeom>
        </p:spPr>
      </p:pic>
      <p:sp>
        <p:nvSpPr>
          <p:cNvPr id="4" name="五边形 3"/>
          <p:cNvSpPr/>
          <p:nvPr/>
        </p:nvSpPr>
        <p:spPr>
          <a:xfrm>
            <a:off x="3489309" y="1524000"/>
            <a:ext cx="1981200" cy="3048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黑体" panose="02010609060101010101" pitchFamily="49" charset="-122"/>
                <a:ea typeface="黑体" panose="02010609060101010101" pitchFamily="49" charset="-122"/>
              </a:rPr>
              <a:t>米级分辨率</a:t>
            </a:r>
            <a:r>
              <a:rPr lang="en-US" altLang="zh-CN" sz="1600" b="1" dirty="0">
                <a:solidFill>
                  <a:schemeClr val="tx1"/>
                </a:solidFill>
                <a:latin typeface="黑体" panose="02010609060101010101" pitchFamily="49" charset="-122"/>
                <a:ea typeface="黑体" panose="02010609060101010101" pitchFamily="49" charset="-122"/>
              </a:rPr>
              <a:t>SAR</a:t>
            </a:r>
            <a:endParaRPr lang="zh-CN" altLang="en-US" sz="1600" b="1" dirty="0">
              <a:solidFill>
                <a:schemeClr val="tx1"/>
              </a:solidFill>
              <a:latin typeface="黑体" panose="02010609060101010101" pitchFamily="49" charset="-122"/>
              <a:ea typeface="黑体" panose="02010609060101010101" pitchFamily="49" charset="-122"/>
            </a:endParaRPr>
          </a:p>
        </p:txBody>
      </p:sp>
      <p:sp>
        <p:nvSpPr>
          <p:cNvPr id="5" name="五边形 4"/>
          <p:cNvSpPr/>
          <p:nvPr/>
        </p:nvSpPr>
        <p:spPr>
          <a:xfrm>
            <a:off x="3475613" y="4061348"/>
            <a:ext cx="1981200" cy="3048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黑体" panose="02010609060101010101" pitchFamily="49" charset="-122"/>
                <a:ea typeface="黑体" panose="02010609060101010101" pitchFamily="49" charset="-122"/>
              </a:rPr>
              <a:t>UHR SAR</a:t>
            </a:r>
            <a:endParaRPr lang="zh-CN" altLang="en-US" sz="1600" b="1" dirty="0">
              <a:solidFill>
                <a:schemeClr val="tx1"/>
              </a:solidFill>
              <a:latin typeface="黑体" panose="02010609060101010101" pitchFamily="49" charset="-122"/>
              <a:ea typeface="黑体" panose="02010609060101010101" pitchFamily="49" charset="-122"/>
            </a:endParaRPr>
          </a:p>
        </p:txBody>
      </p:sp>
      <p:sp>
        <p:nvSpPr>
          <p:cNvPr id="9" name="文本框 8"/>
          <p:cNvSpPr txBox="1"/>
          <p:nvPr/>
        </p:nvSpPr>
        <p:spPr>
          <a:xfrm>
            <a:off x="5765521" y="2650261"/>
            <a:ext cx="1005403"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一块植被</a:t>
            </a:r>
          </a:p>
        </p:txBody>
      </p:sp>
      <p:cxnSp>
        <p:nvCxnSpPr>
          <p:cNvPr id="15" name="直接箭头连接符 14"/>
          <p:cNvCxnSpPr/>
          <p:nvPr/>
        </p:nvCxnSpPr>
        <p:spPr>
          <a:xfrm flipV="1">
            <a:off x="5304413" y="4506025"/>
            <a:ext cx="1238578" cy="2749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460183" y="4285426"/>
            <a:ext cx="1005403"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不明草皮</a:t>
            </a:r>
          </a:p>
        </p:txBody>
      </p:sp>
      <p:cxnSp>
        <p:nvCxnSpPr>
          <p:cNvPr id="18" name="直接箭头连接符 17"/>
          <p:cNvCxnSpPr>
            <a:endCxn id="19" idx="1"/>
          </p:cNvCxnSpPr>
          <p:nvPr/>
        </p:nvCxnSpPr>
        <p:spPr>
          <a:xfrm flipV="1">
            <a:off x="5867350" y="4785911"/>
            <a:ext cx="1016725" cy="1427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6884075" y="4616634"/>
            <a:ext cx="2031325"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一个小灌木或是树？</a:t>
            </a:r>
          </a:p>
        </p:txBody>
      </p:sp>
      <p:cxnSp>
        <p:nvCxnSpPr>
          <p:cNvPr id="20" name="直接箭头连接符 19"/>
          <p:cNvCxnSpPr/>
          <p:nvPr/>
        </p:nvCxnSpPr>
        <p:spPr>
          <a:xfrm>
            <a:off x="4542413" y="5208411"/>
            <a:ext cx="222917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732259" y="5023745"/>
            <a:ext cx="1620957"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另一种不明草皮</a:t>
            </a:r>
          </a:p>
        </p:txBody>
      </p:sp>
      <p:cxnSp>
        <p:nvCxnSpPr>
          <p:cNvPr id="23" name="直接箭头连接符 22"/>
          <p:cNvCxnSpPr/>
          <p:nvPr/>
        </p:nvCxnSpPr>
        <p:spPr>
          <a:xfrm>
            <a:off x="5399991" y="5516507"/>
            <a:ext cx="1143000" cy="1325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560909" y="5440702"/>
            <a:ext cx="1415772"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好像是灌木带</a:t>
            </a:r>
          </a:p>
        </p:txBody>
      </p:sp>
      <p:cxnSp>
        <p:nvCxnSpPr>
          <p:cNvPr id="26" name="直接箭头连接符 25"/>
          <p:cNvCxnSpPr/>
          <p:nvPr/>
        </p:nvCxnSpPr>
        <p:spPr>
          <a:xfrm>
            <a:off x="5152013" y="5820470"/>
            <a:ext cx="1619578" cy="23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6773823" y="5857659"/>
            <a:ext cx="1210588"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一些花？？</a:t>
            </a:r>
          </a:p>
        </p:txBody>
      </p:sp>
      <p:sp>
        <p:nvSpPr>
          <p:cNvPr id="29" name="文本框 28"/>
          <p:cNvSpPr txBox="1"/>
          <p:nvPr/>
        </p:nvSpPr>
        <p:spPr>
          <a:xfrm>
            <a:off x="762000" y="3557758"/>
            <a:ext cx="1114408" cy="369332"/>
          </a:xfrm>
          <a:prstGeom prst="rect">
            <a:avLst/>
          </a:prstGeom>
          <a:noFill/>
        </p:spPr>
        <p:txBody>
          <a:bodyPr wrap="none" rtlCol="0">
            <a:spAutoFit/>
          </a:bodyPr>
          <a:lstStyle/>
          <a:p>
            <a:r>
              <a:rPr lang="zh-CN" altLang="en-US" b="1" dirty="0">
                <a:solidFill>
                  <a:schemeClr val="accent2"/>
                </a:solidFill>
                <a:latin typeface="黑体" panose="02010609060101010101" pitchFamily="49" charset="-122"/>
                <a:ea typeface="黑体" panose="02010609060101010101" pitchFamily="49" charset="-122"/>
              </a:rPr>
              <a:t>一块植被</a:t>
            </a:r>
            <a:endParaRPr lang="en-US" altLang="zh-CN" b="1" dirty="0">
              <a:solidFill>
                <a:schemeClr val="accent2"/>
              </a:solidFill>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3"/>
          <a:stretch>
            <a:fillRect/>
          </a:stretch>
        </p:blipFill>
        <p:spPr>
          <a:xfrm>
            <a:off x="3475613" y="1986418"/>
            <a:ext cx="1828472" cy="1765608"/>
          </a:xfrm>
          <a:prstGeom prst="rect">
            <a:avLst/>
          </a:prstGeom>
        </p:spPr>
      </p:pic>
      <p:cxnSp>
        <p:nvCxnSpPr>
          <p:cNvPr id="8" name="直接箭头连接符 7"/>
          <p:cNvCxnSpPr/>
          <p:nvPr/>
        </p:nvCxnSpPr>
        <p:spPr>
          <a:xfrm>
            <a:off x="4866262" y="2834927"/>
            <a:ext cx="8382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内容占位符 2"/>
          <p:cNvSpPr>
            <a:spLocks noGrp="1"/>
          </p:cNvSpPr>
          <p:nvPr>
            <p:ph idx="1"/>
          </p:nvPr>
        </p:nvSpPr>
        <p:spPr>
          <a:xfrm>
            <a:off x="476249" y="457200"/>
            <a:ext cx="8229600" cy="7620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4.</a:t>
            </a:r>
            <a:r>
              <a:rPr lang="zh-CN" altLang="en-US" sz="2400" b="1" dirty="0">
                <a:solidFill>
                  <a:srgbClr val="FF0000"/>
                </a:solidFill>
                <a:latin typeface="黑体" panose="02010609060101010101" pitchFamily="49" charset="-122"/>
                <a:ea typeface="黑体" panose="02010609060101010101" pitchFamily="49" charset="-122"/>
              </a:rPr>
              <a:t>在</a:t>
            </a:r>
            <a:r>
              <a:rPr lang="en-US" altLang="zh-CN" sz="2400" b="1" dirty="0">
                <a:solidFill>
                  <a:srgbClr val="FF0000"/>
                </a:solidFill>
                <a:latin typeface="黑体" panose="02010609060101010101" pitchFamily="49" charset="-122"/>
                <a:ea typeface="黑体" panose="02010609060101010101" pitchFamily="49" charset="-122"/>
              </a:rPr>
              <a:t>UHR SAR</a:t>
            </a:r>
            <a:r>
              <a:rPr lang="zh-CN" altLang="en-US" sz="2400" b="1" dirty="0">
                <a:solidFill>
                  <a:srgbClr val="FF0000"/>
                </a:solidFill>
                <a:latin typeface="黑体" panose="02010609060101010101" pitchFamily="49" charset="-122"/>
                <a:ea typeface="黑体" panose="02010609060101010101" pitchFamily="49" charset="-122"/>
              </a:rPr>
              <a:t>中我们可以识别什么样的地物类别？</a:t>
            </a:r>
          </a:p>
        </p:txBody>
      </p:sp>
    </p:spTree>
    <p:extLst>
      <p:ext uri="{BB962C8B-B14F-4D97-AF65-F5344CB8AC3E}">
        <p14:creationId xmlns:p14="http://schemas.microsoft.com/office/powerpoint/2010/main" val="295184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par>
                                <p:cTn id="27" presetID="9"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dissolve">
                                      <p:cBhvr>
                                        <p:cTn id="29" dur="500"/>
                                        <p:tgtEl>
                                          <p:spTgt spid="18"/>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par>
                                <p:cTn id="33" presetID="9"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dissolve">
                                      <p:cBhvr>
                                        <p:cTn id="38" dur="500"/>
                                        <p:tgtEl>
                                          <p:spTgt spid="22"/>
                                        </p:tgtEl>
                                      </p:cBhvr>
                                    </p:animEffect>
                                  </p:childTnLst>
                                </p:cTn>
                              </p:par>
                              <p:par>
                                <p:cTn id="39" presetID="9"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dissolve">
                                      <p:cBhvr>
                                        <p:cTn id="41" dur="500"/>
                                        <p:tgtEl>
                                          <p:spTgt spid="2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par>
                                <p:cTn id="45" presetID="9"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dissolve">
                                      <p:cBhvr>
                                        <p:cTn id="5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19" grpId="0"/>
      <p:bldP spid="22" grpId="0"/>
      <p:bldP spid="25"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9600" y="2628644"/>
            <a:ext cx="8382000" cy="687288"/>
          </a:xfrm>
          <a:prstGeom prst="rect">
            <a:avLst/>
          </a:prstGeom>
          <a:gradFill flip="none" rotWithShape="1">
            <a:gsLst>
              <a:gs pos="0">
                <a:schemeClr val="bg1"/>
              </a:gs>
              <a:gs pos="50000">
                <a:schemeClr val="accent3">
                  <a:lumMod val="75000"/>
                  <a:shade val="67500"/>
                  <a:satMod val="115000"/>
                </a:schemeClr>
              </a:gs>
              <a:gs pos="100000">
                <a:schemeClr val="accent3">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533400" y="381000"/>
            <a:ext cx="8229600" cy="7620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4.</a:t>
            </a:r>
            <a:r>
              <a:rPr lang="zh-CN" altLang="en-US" sz="2400" b="1" dirty="0">
                <a:solidFill>
                  <a:srgbClr val="FF0000"/>
                </a:solidFill>
                <a:latin typeface="黑体" panose="02010609060101010101" pitchFamily="49" charset="-122"/>
                <a:ea typeface="黑体" panose="02010609060101010101" pitchFamily="49" charset="-122"/>
              </a:rPr>
              <a:t> </a:t>
            </a:r>
            <a:r>
              <a:rPr lang="en-US" altLang="zh-CN" sz="2400" b="1" dirty="0">
                <a:solidFill>
                  <a:srgbClr val="FF0000"/>
                </a:solidFill>
                <a:latin typeface="黑体" panose="02010609060101010101" pitchFamily="49" charset="-122"/>
                <a:ea typeface="黑体" panose="02010609060101010101" pitchFamily="49" charset="-122"/>
              </a:rPr>
              <a:t>UHR SAR</a:t>
            </a:r>
            <a:r>
              <a:rPr lang="zh-CN" altLang="en-US" sz="2400" b="1" dirty="0">
                <a:solidFill>
                  <a:srgbClr val="FF0000"/>
                </a:solidFill>
                <a:latin typeface="黑体" panose="02010609060101010101" pitchFamily="49" charset="-122"/>
                <a:ea typeface="黑体" panose="02010609060101010101" pitchFamily="49" charset="-122"/>
              </a:rPr>
              <a:t>中类别怎样定义？</a:t>
            </a:r>
          </a:p>
        </p:txBody>
      </p:sp>
      <p:sp>
        <p:nvSpPr>
          <p:cNvPr id="6" name="文本框 5"/>
          <p:cNvSpPr txBox="1"/>
          <p:nvPr/>
        </p:nvSpPr>
        <p:spPr>
          <a:xfrm>
            <a:off x="479612" y="1164610"/>
            <a:ext cx="7622600" cy="2492990"/>
          </a:xfrm>
          <a:prstGeom prst="rect">
            <a:avLst/>
          </a:prstGeom>
          <a:noFill/>
        </p:spPr>
        <p:txBody>
          <a:bodyPr wrap="none" rtlCol="0">
            <a:spAutoFit/>
          </a:bodyPr>
          <a:lstStyle/>
          <a:p>
            <a:r>
              <a:rPr lang="zh-CN" altLang="en-US" b="1" dirty="0">
                <a:solidFill>
                  <a:schemeClr val="accent2"/>
                </a:solidFill>
                <a:latin typeface="黑体" panose="02010609060101010101" pitchFamily="49" charset="-122"/>
                <a:ea typeface="黑体" panose="02010609060101010101" pitchFamily="49" charset="-122"/>
              </a:rPr>
              <a:t>在回答这个问题之前，我们首先需要解决的一个问题就是：什么是相似？</a:t>
            </a:r>
            <a:endParaRPr lang="en-US" altLang="zh-CN" b="1" dirty="0">
              <a:solidFill>
                <a:schemeClr val="accent2"/>
              </a:solidFill>
              <a:latin typeface="黑体" panose="02010609060101010101" pitchFamily="49" charset="-122"/>
              <a:ea typeface="黑体" panose="02010609060101010101" pitchFamily="49" charset="-122"/>
            </a:endParaRPr>
          </a:p>
          <a:p>
            <a:pPr>
              <a:spcBef>
                <a:spcPts val="600"/>
              </a:spcBef>
            </a:pPr>
            <a:endParaRPr lang="en-US" altLang="zh-CN" b="1" dirty="0">
              <a:latin typeface="黑体" panose="02010609060101010101" pitchFamily="49" charset="-122"/>
              <a:ea typeface="黑体" panose="02010609060101010101" pitchFamily="49" charset="-122"/>
            </a:endParaRPr>
          </a:p>
          <a:p>
            <a:pPr>
              <a:spcBef>
                <a:spcPts val="600"/>
              </a:spcBef>
            </a:pPr>
            <a:r>
              <a:rPr lang="zh-CN" altLang="en-US" b="1" dirty="0">
                <a:latin typeface="黑体" panose="02010609060101010101" pitchFamily="49" charset="-122"/>
                <a:ea typeface="黑体" panose="02010609060101010101" pitchFamily="49" charset="-122"/>
              </a:rPr>
              <a:t>有两种相似：</a:t>
            </a:r>
            <a:endParaRPr lang="en-US" altLang="zh-CN" b="1" dirty="0">
              <a:latin typeface="黑体" panose="02010609060101010101" pitchFamily="49" charset="-122"/>
              <a:ea typeface="黑体" panose="02010609060101010101" pitchFamily="49" charset="-122"/>
            </a:endParaRPr>
          </a:p>
          <a:p>
            <a:pPr>
              <a:spcBef>
                <a:spcPts val="600"/>
              </a:spcBef>
            </a:pPr>
            <a:r>
              <a:rPr lang="en-US" altLang="zh-CN" b="1" dirty="0">
                <a:latin typeface="黑体" panose="02010609060101010101" pitchFamily="49" charset="-122"/>
                <a:ea typeface="黑体" panose="02010609060101010101" pitchFamily="49" charset="-122"/>
              </a:rPr>
              <a:t>1. </a:t>
            </a:r>
            <a:r>
              <a:rPr lang="zh-CN" altLang="en-US" b="1" dirty="0">
                <a:latin typeface="黑体" panose="02010609060101010101" pitchFamily="49" charset="-122"/>
                <a:ea typeface="黑体" panose="02010609060101010101" pitchFamily="49" charset="-122"/>
              </a:rPr>
              <a:t>长得相似</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表现相似（</a:t>
            </a:r>
            <a:r>
              <a:rPr lang="en-US" altLang="zh-CN" b="1" dirty="0">
                <a:latin typeface="黑体" panose="02010609060101010101" pitchFamily="49" charset="-122"/>
                <a:ea typeface="黑体" panose="02010609060101010101" pitchFamily="49" charset="-122"/>
              </a:rPr>
              <a:t>looks similar</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更接近于聚类的理解</a:t>
            </a:r>
            <a:endParaRPr lang="en-US" altLang="zh-CN" b="1" dirty="0">
              <a:latin typeface="黑体" panose="02010609060101010101" pitchFamily="49" charset="-122"/>
              <a:ea typeface="黑体" panose="02010609060101010101" pitchFamily="49" charset="-122"/>
            </a:endParaRPr>
          </a:p>
          <a:p>
            <a:pPr>
              <a:spcBef>
                <a:spcPts val="600"/>
              </a:spcBef>
            </a:pPr>
            <a:endParaRPr lang="en-US" altLang="zh-CN" b="1" dirty="0">
              <a:latin typeface="黑体" panose="02010609060101010101" pitchFamily="49" charset="-122"/>
              <a:ea typeface="黑体" panose="02010609060101010101" pitchFamily="49" charset="-122"/>
            </a:endParaRPr>
          </a:p>
          <a:p>
            <a:pPr>
              <a:spcBef>
                <a:spcPts val="600"/>
              </a:spcBef>
            </a:pPr>
            <a:endParaRPr lang="en-US" altLang="zh-CN" b="1" dirty="0">
              <a:latin typeface="黑体" panose="02010609060101010101" pitchFamily="49" charset="-122"/>
              <a:ea typeface="黑体" panose="02010609060101010101" pitchFamily="49" charset="-122"/>
            </a:endParaRPr>
          </a:p>
          <a:p>
            <a:pPr>
              <a:spcBef>
                <a:spcPts val="600"/>
              </a:spcBef>
            </a:pPr>
            <a:r>
              <a:rPr lang="en-US" altLang="zh-CN" b="1" dirty="0">
                <a:latin typeface="黑体" panose="02010609060101010101" pitchFamily="49" charset="-122"/>
                <a:ea typeface="黑体" panose="02010609060101010101" pitchFamily="49" charset="-122"/>
              </a:rPr>
              <a:t>2. </a:t>
            </a:r>
            <a:r>
              <a:rPr lang="zh-CN" altLang="en-US" b="1" dirty="0">
                <a:latin typeface="黑体" panose="02010609060101010101" pitchFamily="49" charset="-122"/>
                <a:ea typeface="黑体" panose="02010609060101010101" pitchFamily="49" charset="-122"/>
              </a:rPr>
              <a:t>表达的意义相似（</a:t>
            </a:r>
            <a:r>
              <a:rPr lang="en-US" altLang="zh-CN" b="1" dirty="0">
                <a:latin typeface="黑体" panose="02010609060101010101" pitchFamily="49" charset="-122"/>
                <a:ea typeface="黑体" panose="02010609060101010101" pitchFamily="49" charset="-122"/>
              </a:rPr>
              <a:t>semantic similar</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更接近于监督分类的理解</a:t>
            </a:r>
          </a:p>
        </p:txBody>
      </p:sp>
      <p:sp>
        <p:nvSpPr>
          <p:cNvPr id="9" name="文本框 8"/>
          <p:cNvSpPr txBox="1"/>
          <p:nvPr/>
        </p:nvSpPr>
        <p:spPr>
          <a:xfrm>
            <a:off x="4180392" y="2803011"/>
            <a:ext cx="1011815" cy="338554"/>
          </a:xfrm>
          <a:prstGeom prst="rect">
            <a:avLst/>
          </a:prstGeom>
          <a:noFill/>
        </p:spPr>
        <p:txBody>
          <a:bodyPr wrap="non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语义鸿沟</a:t>
            </a:r>
          </a:p>
        </p:txBody>
      </p:sp>
      <p:sp>
        <p:nvSpPr>
          <p:cNvPr id="10" name="文本框 9"/>
          <p:cNvSpPr txBox="1"/>
          <p:nvPr/>
        </p:nvSpPr>
        <p:spPr>
          <a:xfrm>
            <a:off x="609600" y="3962400"/>
            <a:ext cx="8153400" cy="1477328"/>
          </a:xfrm>
          <a:prstGeom prst="rect">
            <a:avLst/>
          </a:prstGeom>
          <a:noFill/>
        </p:spPr>
        <p:txBody>
          <a:bodyPr wrap="square" rtlCol="0">
            <a:spAutoFit/>
          </a:bodyPr>
          <a:lstStyle/>
          <a:p>
            <a:r>
              <a:rPr lang="zh-CN" altLang="en-US" b="1" dirty="0">
                <a:latin typeface="黑体" panose="02010609060101010101" pitchFamily="49" charset="-122"/>
                <a:ea typeface="黑体" panose="02010609060101010101" pitchFamily="49" charset="-122"/>
              </a:rPr>
              <a:t>有一些学者已经开始对这一问题进行关注，比如</a:t>
            </a:r>
            <a:endParaRPr lang="en-US" altLang="zh-CN" b="1" dirty="0">
              <a:latin typeface="黑体" panose="02010609060101010101" pitchFamily="49" charset="-122"/>
              <a:ea typeface="黑体" panose="02010609060101010101" pitchFamily="49" charset="-122"/>
            </a:endParaRPr>
          </a:p>
          <a:p>
            <a:pPr algn="just"/>
            <a:r>
              <a:rPr lang="en-US" altLang="zh-CN" sz="1400" dirty="0" err="1">
                <a:latin typeface="黑体" panose="02010609060101010101" pitchFamily="49" charset="-122"/>
                <a:ea typeface="黑体" panose="02010609060101010101" pitchFamily="49" charset="-122"/>
              </a:rPr>
              <a:t>Bahmanyar</a:t>
            </a:r>
            <a:r>
              <a:rPr lang="en-US" altLang="zh-CN" sz="1400" dirty="0">
                <a:latin typeface="黑体" panose="02010609060101010101" pitchFamily="49" charset="-122"/>
                <a:ea typeface="黑体" panose="02010609060101010101" pitchFamily="49" charset="-122"/>
              </a:rPr>
              <a:t>, Reza et al. (2015) The Semantic Gap: An Exploration of User and Computer Perspectives in Earth Observation Images. IEEE Geoscience and Remote Sensing Letters, 12 (10), Seiten 2046-2050</a:t>
            </a:r>
            <a:r>
              <a:rPr lang="en-US" altLang="zh-CN" sz="1200" dirty="0">
                <a:latin typeface="黑体" panose="02010609060101010101" pitchFamily="49" charset="-122"/>
                <a:ea typeface="黑体" panose="02010609060101010101" pitchFamily="49" charset="-122"/>
              </a:rPr>
              <a:t>. </a:t>
            </a:r>
          </a:p>
          <a:p>
            <a:pPr algn="just"/>
            <a:endParaRPr lang="en-US" altLang="zh-CN" sz="1200" dirty="0">
              <a:latin typeface="黑体" panose="02010609060101010101" pitchFamily="49" charset="-122"/>
              <a:ea typeface="黑体" panose="02010609060101010101" pitchFamily="49" charset="-122"/>
            </a:endParaRPr>
          </a:p>
          <a:p>
            <a:pPr algn="just"/>
            <a:r>
              <a:rPr lang="zh-CN" altLang="en-US" b="1" dirty="0">
                <a:solidFill>
                  <a:srgbClr val="FF0000"/>
                </a:solidFill>
                <a:latin typeface="黑体" panose="02010609060101010101" pitchFamily="49" charset="-122"/>
                <a:ea typeface="黑体" panose="02010609060101010101" pitchFamily="49" charset="-122"/>
              </a:rPr>
              <a:t>然而距离彻底理解和填补这一鸿沟，还需要深入研究</a:t>
            </a:r>
          </a:p>
        </p:txBody>
      </p:sp>
    </p:spTree>
    <p:extLst>
      <p:ext uri="{BB962C8B-B14F-4D97-AF65-F5344CB8AC3E}">
        <p14:creationId xmlns:p14="http://schemas.microsoft.com/office/powerpoint/2010/main" val="385539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0" y="381000"/>
            <a:ext cx="8229600" cy="7620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4.UHR SAR </a:t>
            </a:r>
            <a:r>
              <a:rPr lang="zh-CN" altLang="en-US" sz="2400" b="1" dirty="0">
                <a:solidFill>
                  <a:srgbClr val="FF0000"/>
                </a:solidFill>
                <a:latin typeface="黑体" panose="02010609060101010101" pitchFamily="49" charset="-122"/>
                <a:ea typeface="黑体" panose="02010609060101010101" pitchFamily="49" charset="-122"/>
              </a:rPr>
              <a:t>中可以获取多少种类别？</a:t>
            </a:r>
            <a:endParaRPr lang="en-US" altLang="zh-CN" sz="2400" b="1" dirty="0">
              <a:solidFill>
                <a:srgbClr val="FF0000"/>
              </a:solidFill>
              <a:latin typeface="黑体" panose="02010609060101010101" pitchFamily="49" charset="-122"/>
              <a:ea typeface="黑体" panose="02010609060101010101" pitchFamily="49" charset="-122"/>
            </a:endParaRPr>
          </a:p>
        </p:txBody>
      </p:sp>
      <p:sp>
        <p:nvSpPr>
          <p:cNvPr id="6" name="文本框 5"/>
          <p:cNvSpPr txBox="1"/>
          <p:nvPr/>
        </p:nvSpPr>
        <p:spPr>
          <a:xfrm>
            <a:off x="685801" y="1295400"/>
            <a:ext cx="7924800" cy="646331"/>
          </a:xfrm>
          <a:prstGeom prst="rect">
            <a:avLst/>
          </a:prstGeom>
          <a:noFill/>
        </p:spPr>
        <p:txBody>
          <a:bodyPr wrap="square" rtlCol="0">
            <a:spAutoFit/>
          </a:bodyPr>
          <a:lstStyle/>
          <a:p>
            <a:pPr algn="just"/>
            <a:r>
              <a:rPr lang="zh-CN" altLang="en-US" b="1" dirty="0">
                <a:solidFill>
                  <a:schemeClr val="accent2"/>
                </a:solidFill>
                <a:latin typeface="黑体" panose="02010609060101010101" pitchFamily="49" charset="-122"/>
                <a:ea typeface="黑体" panose="02010609060101010101" pitchFamily="49" charset="-122"/>
              </a:rPr>
              <a:t>由于</a:t>
            </a:r>
            <a:r>
              <a:rPr lang="en-US" altLang="zh-CN" b="1" dirty="0">
                <a:solidFill>
                  <a:schemeClr val="accent2"/>
                </a:solidFill>
                <a:latin typeface="黑体" panose="02010609060101010101" pitchFamily="49" charset="-122"/>
                <a:ea typeface="黑体" panose="02010609060101010101" pitchFamily="49" charset="-122"/>
              </a:rPr>
              <a:t>UHR SAR</a:t>
            </a:r>
            <a:r>
              <a:rPr lang="zh-CN" altLang="en-US" b="1" dirty="0">
                <a:solidFill>
                  <a:schemeClr val="accent2"/>
                </a:solidFill>
                <a:latin typeface="黑体" panose="02010609060101010101" pitchFamily="49" charset="-122"/>
                <a:ea typeface="黑体" panose="02010609060101010101" pitchFamily="49" charset="-122"/>
              </a:rPr>
              <a:t>中的地物特别琐碎和细微，很多研究学者采取分块的方式，以场景类进行定义，如：</a:t>
            </a:r>
          </a:p>
        </p:txBody>
      </p:sp>
      <p:sp>
        <p:nvSpPr>
          <p:cNvPr id="7" name="文本框 6"/>
          <p:cNvSpPr txBox="1"/>
          <p:nvPr/>
        </p:nvSpPr>
        <p:spPr>
          <a:xfrm>
            <a:off x="685801" y="5083908"/>
            <a:ext cx="7924800" cy="1077218"/>
          </a:xfrm>
          <a:prstGeom prst="rect">
            <a:avLst/>
          </a:prstGeom>
          <a:noFill/>
        </p:spPr>
        <p:txBody>
          <a:bodyPr wrap="square" rtlCol="0">
            <a:spAutoFit/>
          </a:bodyPr>
          <a:lstStyle/>
          <a:p>
            <a:pPr algn="just">
              <a:spcBef>
                <a:spcPts val="1200"/>
              </a:spcBef>
            </a:pPr>
            <a:r>
              <a:rPr lang="zh-CN" altLang="en-US" b="1" dirty="0">
                <a:solidFill>
                  <a:schemeClr val="accent2"/>
                </a:solidFill>
                <a:latin typeface="黑体" panose="02010609060101010101" pitchFamily="49" charset="-122"/>
                <a:ea typeface="黑体" panose="02010609060101010101" pitchFamily="49" charset="-122"/>
              </a:rPr>
              <a:t>通常训练集的选择也是通过研究人员凭经验进行的。即便是这样，目前来自</a:t>
            </a:r>
            <a:r>
              <a:rPr lang="en-US" altLang="zh-CN" b="1" dirty="0">
                <a:solidFill>
                  <a:schemeClr val="accent2"/>
                </a:solidFill>
                <a:latin typeface="黑体" panose="02010609060101010101" pitchFamily="49" charset="-122"/>
                <a:ea typeface="黑体" panose="02010609060101010101" pitchFamily="49" charset="-122"/>
              </a:rPr>
              <a:t>DLR</a:t>
            </a:r>
            <a:r>
              <a:rPr lang="zh-CN" altLang="en-US" b="1" dirty="0">
                <a:solidFill>
                  <a:schemeClr val="accent2"/>
                </a:solidFill>
                <a:latin typeface="黑体" panose="02010609060101010101" pitchFamily="49" charset="-122"/>
                <a:ea typeface="黑体" panose="02010609060101010101" pitchFamily="49" charset="-122"/>
              </a:rPr>
              <a:t>的</a:t>
            </a:r>
            <a:r>
              <a:rPr lang="en-US" altLang="zh-CN" b="1" dirty="0">
                <a:solidFill>
                  <a:schemeClr val="accent2"/>
                </a:solidFill>
                <a:latin typeface="黑体" panose="02010609060101010101" pitchFamily="49" charset="-122"/>
                <a:ea typeface="黑体" panose="02010609060101010101" pitchFamily="49" charset="-122"/>
              </a:rPr>
              <a:t>Prof. </a:t>
            </a:r>
            <a:r>
              <a:rPr lang="en-US" altLang="zh-CN" b="1" dirty="0" err="1">
                <a:solidFill>
                  <a:schemeClr val="accent2"/>
                </a:solidFill>
                <a:latin typeface="黑体" panose="02010609060101010101" pitchFamily="49" charset="-122"/>
                <a:ea typeface="黑体" panose="02010609060101010101" pitchFamily="49" charset="-122"/>
              </a:rPr>
              <a:t>Datcu</a:t>
            </a:r>
            <a:r>
              <a:rPr lang="zh-CN" altLang="en-US" b="1" dirty="0">
                <a:solidFill>
                  <a:schemeClr val="accent2"/>
                </a:solidFill>
                <a:latin typeface="黑体" panose="02010609060101010101" pitchFamily="49" charset="-122"/>
                <a:ea typeface="黑体" panose="02010609060101010101" pitchFamily="49" charset="-122"/>
              </a:rPr>
              <a:t>已从</a:t>
            </a:r>
            <a:r>
              <a:rPr lang="en-US" altLang="zh-CN" b="1" dirty="0">
                <a:solidFill>
                  <a:schemeClr val="accent2"/>
                </a:solidFill>
                <a:latin typeface="黑体" panose="02010609060101010101" pitchFamily="49" charset="-122"/>
                <a:ea typeface="黑体" panose="02010609060101010101" pitchFamily="49" charset="-122"/>
              </a:rPr>
              <a:t>UHR SAR</a:t>
            </a:r>
            <a:r>
              <a:rPr lang="zh-CN" altLang="en-US" b="1" dirty="0">
                <a:solidFill>
                  <a:schemeClr val="accent2"/>
                </a:solidFill>
                <a:latin typeface="黑体" panose="02010609060101010101" pitchFamily="49" charset="-122"/>
                <a:ea typeface="黑体" panose="02010609060101010101" pitchFamily="49" charset="-122"/>
              </a:rPr>
              <a:t>中找到了超过</a:t>
            </a:r>
            <a:r>
              <a:rPr lang="en-US" altLang="zh-CN" b="1" dirty="0">
                <a:solidFill>
                  <a:schemeClr val="accent2"/>
                </a:solidFill>
                <a:latin typeface="黑体" panose="02010609060101010101" pitchFamily="49" charset="-122"/>
                <a:ea typeface="黑体" panose="02010609060101010101" pitchFamily="49" charset="-122"/>
              </a:rPr>
              <a:t>800</a:t>
            </a:r>
            <a:r>
              <a:rPr lang="zh-CN" altLang="en-US" b="1" dirty="0">
                <a:solidFill>
                  <a:schemeClr val="accent2"/>
                </a:solidFill>
                <a:latin typeface="黑体" panose="02010609060101010101" pitchFamily="49" charset="-122"/>
                <a:ea typeface="黑体" panose="02010609060101010101" pitchFamily="49" charset="-122"/>
              </a:rPr>
              <a:t>个场景类！</a:t>
            </a:r>
            <a:endParaRPr lang="en-US" altLang="zh-CN" b="1" dirty="0">
              <a:solidFill>
                <a:schemeClr val="accent2"/>
              </a:solidFill>
              <a:latin typeface="黑体" panose="02010609060101010101" pitchFamily="49" charset="-122"/>
              <a:ea typeface="黑体" panose="02010609060101010101" pitchFamily="49" charset="-122"/>
            </a:endParaRPr>
          </a:p>
          <a:p>
            <a:pPr algn="just">
              <a:spcBef>
                <a:spcPts val="1200"/>
              </a:spcBef>
            </a:pPr>
            <a:r>
              <a:rPr lang="zh-CN" altLang="en-US" b="1" dirty="0">
                <a:latin typeface="黑体" panose="02010609060101010101" pitchFamily="49" charset="-122"/>
                <a:ea typeface="黑体" panose="02010609060101010101" pitchFamily="49" charset="-122"/>
              </a:rPr>
              <a:t>对于怎样描述、定义这些类别仍然是让人头痛的问题。</a:t>
            </a:r>
          </a:p>
        </p:txBody>
      </p:sp>
      <p:sp>
        <p:nvSpPr>
          <p:cNvPr id="8" name="文本框 7"/>
          <p:cNvSpPr txBox="1"/>
          <p:nvPr/>
        </p:nvSpPr>
        <p:spPr>
          <a:xfrm>
            <a:off x="3581242" y="1929229"/>
            <a:ext cx="2133918" cy="338554"/>
          </a:xfrm>
          <a:prstGeom prst="rect">
            <a:avLst/>
          </a:prstGeom>
          <a:noFill/>
        </p:spPr>
        <p:txBody>
          <a:bodyPr wrap="none" rtlCol="0">
            <a:spAutoFit/>
          </a:bodyPr>
          <a:lstStyle/>
          <a:p>
            <a:r>
              <a:rPr lang="en-US" altLang="zh-CN" sz="1600" dirty="0" err="1">
                <a:latin typeface="黑体" panose="02010609060101010101" pitchFamily="49" charset="-122"/>
                <a:ea typeface="黑体" panose="02010609060101010101" pitchFamily="49" charset="-122"/>
              </a:rPr>
              <a:t>Dumitru&amp;Datcu</a:t>
            </a:r>
            <a:r>
              <a:rPr lang="en-US" altLang="zh-CN" sz="1600" dirty="0">
                <a:latin typeface="黑体" panose="02010609060101010101" pitchFamily="49" charset="-122"/>
                <a:ea typeface="黑体" panose="02010609060101010101" pitchFamily="49" charset="-122"/>
              </a:rPr>
              <a:t>, 2012</a:t>
            </a:r>
            <a:endParaRPr lang="zh-CN" altLang="en-US" sz="1600" dirty="0">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2"/>
          <a:stretch>
            <a:fillRect/>
          </a:stretch>
        </p:blipFill>
        <p:spPr>
          <a:xfrm>
            <a:off x="2095501" y="2286000"/>
            <a:ext cx="5105400" cy="2469964"/>
          </a:xfrm>
          <a:prstGeom prst="rect">
            <a:avLst/>
          </a:prstGeom>
        </p:spPr>
      </p:pic>
    </p:spTree>
    <p:extLst>
      <p:ext uri="{BB962C8B-B14F-4D97-AF65-F5344CB8AC3E}">
        <p14:creationId xmlns:p14="http://schemas.microsoft.com/office/powerpoint/2010/main" val="308132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1194" y="413780"/>
            <a:ext cx="8480406" cy="7620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5.UHR SAR</a:t>
            </a:r>
            <a:r>
              <a:rPr lang="zh-CN" altLang="en-US" sz="2400" b="1" dirty="0">
                <a:solidFill>
                  <a:srgbClr val="FF0000"/>
                </a:solidFill>
                <a:latin typeface="黑体" panose="02010609060101010101" pitchFamily="49" charset="-122"/>
                <a:ea typeface="黑体" panose="02010609060101010101" pitchFamily="49" charset="-122"/>
              </a:rPr>
              <a:t>分类可以用到什么特征？经典特征还是否适用？</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632221"/>
            <a:ext cx="1800000" cy="18000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9089" y="1642855"/>
            <a:ext cx="1800000" cy="180000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5511" y="1637801"/>
            <a:ext cx="1800000" cy="1800000"/>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86596" y="1640328"/>
            <a:ext cx="1800000" cy="1800000"/>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1334" y="1632221"/>
            <a:ext cx="1800000" cy="1800000"/>
          </a:xfrm>
          <a:prstGeom prst="rect">
            <a:avLst/>
          </a:prstGeom>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2524" y="1653298"/>
            <a:ext cx="1800000" cy="1800000"/>
          </a:xfrm>
          <a:prstGeom prst="rect">
            <a:avLst/>
          </a:prstGeom>
        </p:spPr>
      </p:pic>
      <p:pic>
        <p:nvPicPr>
          <p:cNvPr id="10" name="图片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1439" y="1632221"/>
            <a:ext cx="1800000" cy="1800000"/>
          </a:xfrm>
          <a:prstGeom prst="rect">
            <a:avLst/>
          </a:prstGeom>
        </p:spPr>
      </p:pic>
      <p:pic>
        <p:nvPicPr>
          <p:cNvPr id="11" name="图片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14525" y="1640328"/>
            <a:ext cx="1800000" cy="1800000"/>
          </a:xfrm>
          <a:prstGeom prst="rect">
            <a:avLst/>
          </a:prstGeom>
        </p:spPr>
      </p:pic>
      <p:pic>
        <p:nvPicPr>
          <p:cNvPr id="12" name="图片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63000" y="1655991"/>
            <a:ext cx="1800000" cy="1800000"/>
          </a:xfrm>
          <a:prstGeom prst="rect">
            <a:avLst/>
          </a:prstGeom>
        </p:spPr>
      </p:pic>
      <p:sp>
        <p:nvSpPr>
          <p:cNvPr id="13" name="五边形 12"/>
          <p:cNvSpPr/>
          <p:nvPr/>
        </p:nvSpPr>
        <p:spPr>
          <a:xfrm>
            <a:off x="2455883" y="2227421"/>
            <a:ext cx="977825" cy="6096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黑体" panose="02010609060101010101" pitchFamily="49" charset="-122"/>
                <a:ea typeface="黑体" panose="02010609060101010101" pitchFamily="49" charset="-122"/>
              </a:rPr>
              <a:t>GLCM8</a:t>
            </a:r>
            <a:r>
              <a:rPr lang="zh-CN" altLang="en-US" sz="1600" b="1" dirty="0">
                <a:solidFill>
                  <a:schemeClr val="tx1"/>
                </a:solidFill>
                <a:latin typeface="黑体" panose="02010609060101010101" pitchFamily="49" charset="-122"/>
                <a:ea typeface="黑体" panose="02010609060101010101" pitchFamily="49" charset="-122"/>
              </a:rPr>
              <a:t>特征</a:t>
            </a:r>
          </a:p>
        </p:txBody>
      </p:sp>
      <p:sp>
        <p:nvSpPr>
          <p:cNvPr id="14" name="文本框 13"/>
          <p:cNvSpPr txBox="1"/>
          <p:nvPr/>
        </p:nvSpPr>
        <p:spPr>
          <a:xfrm>
            <a:off x="3433709" y="3553303"/>
            <a:ext cx="5557892" cy="646331"/>
          </a:xfrm>
          <a:prstGeom prst="rect">
            <a:avLst/>
          </a:prstGeom>
          <a:noFill/>
        </p:spPr>
        <p:txBody>
          <a:bodyPr wrap="square" rtlCol="0">
            <a:spAutoFit/>
          </a:bodyPr>
          <a:lstStyle/>
          <a:p>
            <a:r>
              <a:rPr lang="zh-CN" altLang="en-US" b="1" dirty="0">
                <a:solidFill>
                  <a:schemeClr val="accent2"/>
                </a:solidFill>
                <a:latin typeface="黑体" panose="02010609060101010101" pitchFamily="49" charset="-122"/>
                <a:ea typeface="黑体" panose="02010609060101010101" pitchFamily="49" charset="-122"/>
              </a:rPr>
              <a:t>我们尝试了很多组参数，这是相对最优的结果，但仍然非常令人失望</a:t>
            </a:r>
          </a:p>
        </p:txBody>
      </p:sp>
      <p:sp>
        <p:nvSpPr>
          <p:cNvPr id="15" name="文本框 14"/>
          <p:cNvSpPr txBox="1"/>
          <p:nvPr/>
        </p:nvSpPr>
        <p:spPr>
          <a:xfrm>
            <a:off x="304800" y="4581899"/>
            <a:ext cx="7225055"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我们投稿到</a:t>
            </a:r>
            <a:r>
              <a:rPr lang="en-US" altLang="zh-CN" b="1" dirty="0">
                <a:latin typeface="黑体" panose="02010609060101010101" pitchFamily="49" charset="-122"/>
                <a:ea typeface="黑体" panose="02010609060101010101" pitchFamily="49" charset="-122"/>
              </a:rPr>
              <a:t>TGRS</a:t>
            </a:r>
            <a:r>
              <a:rPr lang="zh-CN" altLang="en-US" b="1" dirty="0">
                <a:latin typeface="黑体" panose="02010609060101010101" pitchFamily="49" charset="-122"/>
                <a:ea typeface="黑体" panose="02010609060101010101" pitchFamily="49" charset="-122"/>
              </a:rPr>
              <a:t>的文章审稿人表示，</a:t>
            </a:r>
            <a:r>
              <a:rPr lang="en-US" altLang="zh-CN" b="1" dirty="0">
                <a:latin typeface="黑体" panose="02010609060101010101" pitchFamily="49" charset="-122"/>
                <a:ea typeface="黑体" panose="02010609060101010101" pitchFamily="49" charset="-122"/>
              </a:rPr>
              <a:t>UHR SAR</a:t>
            </a:r>
            <a:r>
              <a:rPr lang="zh-CN" altLang="en-US" b="1" dirty="0">
                <a:latin typeface="黑体" panose="02010609060101010101" pitchFamily="49" charset="-122"/>
                <a:ea typeface="黑体" panose="02010609060101010101" pitchFamily="49" charset="-122"/>
              </a:rPr>
              <a:t>中可能已不再存在纹理：</a:t>
            </a:r>
          </a:p>
        </p:txBody>
      </p:sp>
      <p:sp>
        <p:nvSpPr>
          <p:cNvPr id="16" name="矩形 15"/>
          <p:cNvSpPr/>
          <p:nvPr/>
        </p:nvSpPr>
        <p:spPr>
          <a:xfrm>
            <a:off x="371196" y="4939605"/>
            <a:ext cx="8391804" cy="1384995"/>
          </a:xfrm>
          <a:prstGeom prst="rect">
            <a:avLst/>
          </a:prstGeom>
        </p:spPr>
        <p:txBody>
          <a:bodyPr wrap="square">
            <a:spAutoFit/>
          </a:bodyPr>
          <a:lstStyle/>
          <a:p>
            <a:pPr algn="just"/>
            <a:r>
              <a:rPr lang="en-US" altLang="zh-CN" sz="1400" dirty="0">
                <a:solidFill>
                  <a:schemeClr val="accent2"/>
                </a:solidFill>
                <a:latin typeface="黑体" panose="02010609060101010101" pitchFamily="49" charset="-122"/>
                <a:ea typeface="黑体" panose="02010609060101010101" pitchFamily="49" charset="-122"/>
                <a:cs typeface="Times New Roman" panose="02020603050405020304" pitchFamily="18" charset="0"/>
              </a:rPr>
              <a:t>“Texture features usually works well for low resolution SAR images. But this is not the case for high resolution especially for urban areas. The critical reason is that SAR models, such as product model and speckle model, do not hold anymore for high resolution SAR images, not to mention ultra-resolution SAR images. Thus, the underlying assumption that SAR images consist of repetitive patterns is not valid for high resolution SAR images because repetitive patterns are very rare.”</a:t>
            </a:r>
            <a:endParaRPr lang="zh-CN" altLang="en-US" sz="1400" dirty="0">
              <a:solidFill>
                <a:schemeClr val="accent2"/>
              </a:solidFill>
              <a:latin typeface="黑体" panose="02010609060101010101" pitchFamily="49" charset="-122"/>
              <a:ea typeface="黑体" panose="02010609060101010101" pitchFamily="49" charset="-122"/>
            </a:endParaRPr>
          </a:p>
        </p:txBody>
      </p:sp>
      <p:sp>
        <p:nvSpPr>
          <p:cNvPr id="17" name="文本框 16"/>
          <p:cNvSpPr txBox="1"/>
          <p:nvPr/>
        </p:nvSpPr>
        <p:spPr>
          <a:xfrm>
            <a:off x="4071996" y="1175780"/>
            <a:ext cx="1114408"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纹理特征</a:t>
            </a:r>
          </a:p>
        </p:txBody>
      </p:sp>
    </p:spTree>
    <p:extLst>
      <p:ext uri="{BB962C8B-B14F-4D97-AF65-F5344CB8AC3E}">
        <p14:creationId xmlns:p14="http://schemas.microsoft.com/office/powerpoint/2010/main" val="325435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0" y="381000"/>
            <a:ext cx="8610600" cy="7620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5.UHR SAR</a:t>
            </a:r>
            <a:r>
              <a:rPr lang="zh-CN" altLang="en-US" sz="2400" b="1" dirty="0">
                <a:solidFill>
                  <a:srgbClr val="FF0000"/>
                </a:solidFill>
                <a:latin typeface="黑体" panose="02010609060101010101" pitchFamily="49" charset="-122"/>
                <a:ea typeface="黑体" panose="02010609060101010101" pitchFamily="49" charset="-122"/>
              </a:rPr>
              <a:t>分类可以用到什么特征？经典特征还是否适用？</a:t>
            </a:r>
          </a:p>
        </p:txBody>
      </p:sp>
      <p:pic>
        <p:nvPicPr>
          <p:cNvPr id="17" name="图片 16"/>
          <p:cNvPicPr/>
          <p:nvPr/>
        </p:nvPicPr>
        <p:blipFill>
          <a:blip r:embed="rId2"/>
          <a:stretch>
            <a:fillRect/>
          </a:stretch>
        </p:blipFill>
        <p:spPr>
          <a:xfrm>
            <a:off x="533400" y="1862317"/>
            <a:ext cx="3841750" cy="728345"/>
          </a:xfrm>
          <a:prstGeom prst="rect">
            <a:avLst/>
          </a:prstGeom>
        </p:spPr>
      </p:pic>
      <p:sp>
        <p:nvSpPr>
          <p:cNvPr id="18" name="文本框 17"/>
          <p:cNvSpPr txBox="1"/>
          <p:nvPr/>
        </p:nvSpPr>
        <p:spPr>
          <a:xfrm>
            <a:off x="4591750" y="1862317"/>
            <a:ext cx="4114800" cy="646331"/>
          </a:xfrm>
          <a:prstGeom prst="rect">
            <a:avLst/>
          </a:prstGeom>
          <a:noFill/>
        </p:spPr>
        <p:txBody>
          <a:bodyPr wrap="square" rtlCol="0">
            <a:spAutoFit/>
          </a:bodyPr>
          <a:lstStyle/>
          <a:p>
            <a:pPr algn="just"/>
            <a:r>
              <a:rPr lang="zh-CN" altLang="en-US" b="1" dirty="0">
                <a:solidFill>
                  <a:schemeClr val="accent2"/>
                </a:solidFill>
                <a:latin typeface="黑体" panose="02010609060101010101" pitchFamily="49" charset="-122"/>
                <a:ea typeface="黑体" panose="02010609060101010101" pitchFamily="49" charset="-122"/>
              </a:rPr>
              <a:t>但是我们可以看到，其实</a:t>
            </a:r>
            <a:r>
              <a:rPr lang="en-US" altLang="zh-CN" b="1" dirty="0">
                <a:solidFill>
                  <a:schemeClr val="accent2"/>
                </a:solidFill>
                <a:latin typeface="黑体" panose="02010609060101010101" pitchFamily="49" charset="-122"/>
                <a:ea typeface="黑体" panose="02010609060101010101" pitchFamily="49" charset="-122"/>
              </a:rPr>
              <a:t>UHR SAR</a:t>
            </a:r>
            <a:r>
              <a:rPr lang="zh-CN" altLang="en-US" b="1" dirty="0">
                <a:solidFill>
                  <a:schemeClr val="accent2"/>
                </a:solidFill>
                <a:latin typeface="黑体" panose="02010609060101010101" pitchFamily="49" charset="-122"/>
                <a:ea typeface="黑体" panose="02010609060101010101" pitchFamily="49" charset="-122"/>
              </a:rPr>
              <a:t>中纹理仍然是存在的</a:t>
            </a:r>
            <a:endParaRPr lang="en-US" altLang="zh-CN" b="1" dirty="0">
              <a:solidFill>
                <a:schemeClr val="accent2"/>
              </a:solidFill>
              <a:latin typeface="黑体" panose="02010609060101010101" pitchFamily="49" charset="-122"/>
              <a:ea typeface="黑体" panose="02010609060101010101" pitchFamily="49" charset="-122"/>
            </a:endParaRPr>
          </a:p>
        </p:txBody>
      </p:sp>
      <p:sp>
        <p:nvSpPr>
          <p:cNvPr id="19" name="矩形 18"/>
          <p:cNvSpPr/>
          <p:nvPr/>
        </p:nvSpPr>
        <p:spPr>
          <a:xfrm>
            <a:off x="429638" y="3200400"/>
            <a:ext cx="8382000" cy="646331"/>
          </a:xfrm>
          <a:prstGeom prst="rect">
            <a:avLst/>
          </a:prstGeom>
        </p:spPr>
        <p:txBody>
          <a:bodyPr wrap="square">
            <a:spAutoFit/>
          </a:bodyPr>
          <a:lstStyle/>
          <a:p>
            <a:pPr algn="just">
              <a:spcBef>
                <a:spcPts val="600"/>
              </a:spcBef>
            </a:pPr>
            <a:r>
              <a:rPr lang="en-US" altLang="zh-CN" b="1" dirty="0">
                <a:latin typeface="黑体" panose="02010609060101010101" pitchFamily="49" charset="-122"/>
                <a:ea typeface="黑体" panose="02010609060101010101" pitchFamily="49" charset="-122"/>
              </a:rPr>
              <a:t>UHR SAR</a:t>
            </a:r>
            <a:r>
              <a:rPr lang="zh-CN" altLang="en-US" b="1" dirty="0">
                <a:latin typeface="黑体" panose="02010609060101010101" pitchFamily="49" charset="-122"/>
                <a:ea typeface="黑体" panose="02010609060101010101" pitchFamily="49" charset="-122"/>
              </a:rPr>
              <a:t>中的纹理不再是散射强度的周期性重复，而是真实地物图案在一定随机过程下的重现。</a:t>
            </a:r>
            <a:endParaRPr lang="en-US" altLang="zh-CN" b="1" dirty="0">
              <a:latin typeface="黑体" panose="02010609060101010101" pitchFamily="49" charset="-122"/>
              <a:ea typeface="黑体" panose="02010609060101010101" pitchFamily="49" charset="-122"/>
            </a:endParaRPr>
          </a:p>
        </p:txBody>
      </p:sp>
      <p:sp>
        <p:nvSpPr>
          <p:cNvPr id="20" name="文本框 19"/>
          <p:cNvSpPr txBox="1"/>
          <p:nvPr/>
        </p:nvSpPr>
        <p:spPr>
          <a:xfrm>
            <a:off x="4071996" y="1143000"/>
            <a:ext cx="1114408"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纹理特征</a:t>
            </a:r>
          </a:p>
        </p:txBody>
      </p:sp>
      <p:sp>
        <p:nvSpPr>
          <p:cNvPr id="25" name="文本框 24"/>
          <p:cNvSpPr txBox="1"/>
          <p:nvPr/>
        </p:nvSpPr>
        <p:spPr>
          <a:xfrm>
            <a:off x="3839560" y="4169151"/>
            <a:ext cx="1346844" cy="369332"/>
          </a:xfrm>
          <a:prstGeom prst="rect">
            <a:avLst/>
          </a:prstGeom>
          <a:noFill/>
        </p:spPr>
        <p:txBody>
          <a:bodyPr wrap="none" rtlCol="0">
            <a:spAutoFit/>
          </a:bodyPr>
          <a:lstStyle/>
          <a:p>
            <a:r>
              <a:rPr lang="zh-CN" altLang="en-US" b="1" dirty="0">
                <a:solidFill>
                  <a:schemeClr val="accent2"/>
                </a:solidFill>
                <a:latin typeface="黑体" panose="02010609060101010101" pitchFamily="49" charset="-122"/>
                <a:ea typeface="黑体" panose="02010609060101010101" pitchFamily="49" charset="-122"/>
              </a:rPr>
              <a:t>一组谱特征</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8803" y="4561480"/>
            <a:ext cx="1419444" cy="1419444"/>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0595" y="4584615"/>
            <a:ext cx="1399162" cy="1399162"/>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5547" y="4579039"/>
            <a:ext cx="1423481" cy="1423481"/>
          </a:xfrm>
          <a:prstGeom prst="rect">
            <a:avLst/>
          </a:prstGeom>
        </p:spPr>
      </p:pic>
      <p:pic>
        <p:nvPicPr>
          <p:cNvPr id="15" name="图片 14" descr="E:\日常\成果\paper\谱特征\图\frequency spectral centroid.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618" y="4556412"/>
            <a:ext cx="1418400" cy="1418400"/>
          </a:xfrm>
          <a:prstGeom prst="rect">
            <a:avLst/>
          </a:prstGeom>
          <a:noFill/>
          <a:ln>
            <a:noFill/>
          </a:ln>
        </p:spPr>
      </p:pic>
      <p:pic>
        <p:nvPicPr>
          <p:cNvPr id="16" name="图片 15" descr="E:\日常\成果\paper\谱特征\图\radial spectral centroid.jp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72399" y="4565377"/>
            <a:ext cx="1418400" cy="1418400"/>
          </a:xfrm>
          <a:prstGeom prst="rect">
            <a:avLst/>
          </a:prstGeom>
          <a:noFill/>
          <a:ln>
            <a:noFill/>
          </a:ln>
        </p:spPr>
      </p:pic>
      <p:pic>
        <p:nvPicPr>
          <p:cNvPr id="26" name="图片 25" descr="E:\日常\成果\paper\谱特征\图\distance between adjacent correlation spectral peaks.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6000" y="4556412"/>
            <a:ext cx="1409411" cy="1427365"/>
          </a:xfrm>
          <a:prstGeom prst="rect">
            <a:avLst/>
          </a:prstGeom>
          <a:noFill/>
          <a:ln>
            <a:noFill/>
          </a:ln>
        </p:spPr>
      </p:pic>
    </p:spTree>
    <p:extLst>
      <p:ext uri="{BB962C8B-B14F-4D97-AF65-F5344CB8AC3E}">
        <p14:creationId xmlns:p14="http://schemas.microsoft.com/office/powerpoint/2010/main" val="386744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2600" y="2891118"/>
            <a:ext cx="2971800" cy="2819400"/>
          </a:xfrm>
          <a:prstGeom prst="rect">
            <a:avLst/>
          </a:prstGeom>
          <a:noFill/>
          <a:ln>
            <a:noFill/>
          </a:ln>
        </p:spPr>
      </p:pic>
      <p:sp>
        <p:nvSpPr>
          <p:cNvPr id="3" name="内容占位符 2"/>
          <p:cNvSpPr>
            <a:spLocks noGrp="1"/>
          </p:cNvSpPr>
          <p:nvPr>
            <p:ph idx="1"/>
          </p:nvPr>
        </p:nvSpPr>
        <p:spPr>
          <a:xfrm>
            <a:off x="381000" y="299480"/>
            <a:ext cx="8610600" cy="7620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5.</a:t>
            </a:r>
            <a:r>
              <a:rPr lang="zh-CN" altLang="en-US" sz="2400" b="1" dirty="0">
                <a:solidFill>
                  <a:srgbClr val="FF0000"/>
                </a:solidFill>
                <a:latin typeface="黑体" panose="02010609060101010101" pitchFamily="49" charset="-122"/>
                <a:ea typeface="黑体" panose="02010609060101010101" pitchFamily="49" charset="-122"/>
              </a:rPr>
              <a:t>在分类中可以用到什么特征？经典特征还是否适用？</a:t>
            </a:r>
          </a:p>
        </p:txBody>
      </p:sp>
      <p:sp>
        <p:nvSpPr>
          <p:cNvPr id="20" name="文本框 19"/>
          <p:cNvSpPr txBox="1"/>
          <p:nvPr/>
        </p:nvSpPr>
        <p:spPr>
          <a:xfrm>
            <a:off x="3919596" y="1058504"/>
            <a:ext cx="1114408"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统计特征</a:t>
            </a:r>
          </a:p>
        </p:txBody>
      </p:sp>
      <p:sp>
        <p:nvSpPr>
          <p:cNvPr id="5" name="文本框 4"/>
          <p:cNvSpPr txBox="1"/>
          <p:nvPr/>
        </p:nvSpPr>
        <p:spPr>
          <a:xfrm>
            <a:off x="457200" y="1589425"/>
            <a:ext cx="8153401" cy="923330"/>
          </a:xfrm>
          <a:prstGeom prst="rect">
            <a:avLst/>
          </a:prstGeom>
          <a:noFill/>
        </p:spPr>
        <p:txBody>
          <a:bodyPr wrap="square" rtlCol="0">
            <a:spAutoFit/>
          </a:bodyPr>
          <a:lstStyle/>
          <a:p>
            <a:pPr algn="just">
              <a:spcBef>
                <a:spcPts val="1200"/>
              </a:spcBef>
            </a:pPr>
            <a:r>
              <a:rPr lang="zh-CN" altLang="en-US" b="1" dirty="0">
                <a:solidFill>
                  <a:schemeClr val="accent2"/>
                </a:solidFill>
                <a:latin typeface="黑体" panose="02010609060101010101" pitchFamily="49" charset="-122"/>
                <a:ea typeface="黑体" panose="02010609060101010101" pitchFamily="49" charset="-122"/>
              </a:rPr>
              <a:t>由于</a:t>
            </a:r>
            <a:r>
              <a:rPr lang="en-US" altLang="zh-CN" b="1" dirty="0">
                <a:solidFill>
                  <a:schemeClr val="accent2"/>
                </a:solidFill>
                <a:latin typeface="黑体" panose="02010609060101010101" pitchFamily="49" charset="-122"/>
                <a:ea typeface="黑体" panose="02010609060101010101" pitchFamily="49" charset="-122"/>
              </a:rPr>
              <a:t>UHR SAR</a:t>
            </a:r>
            <a:r>
              <a:rPr lang="zh-CN" altLang="en-US" b="1" dirty="0">
                <a:solidFill>
                  <a:schemeClr val="accent2"/>
                </a:solidFill>
                <a:latin typeface="黑体" panose="02010609060101010101" pitchFamily="49" charset="-122"/>
                <a:ea typeface="黑体" panose="02010609060101010101" pitchFamily="49" charset="-122"/>
              </a:rPr>
              <a:t>中很多地物的统计信息不再服从高斯分布，亦很难用一个统一的分布形式进行表达，因此很多人质疑传统的统计特征如</a:t>
            </a:r>
            <a:r>
              <a:rPr lang="en-US" altLang="zh-CN" b="1" dirty="0">
                <a:solidFill>
                  <a:schemeClr val="accent2"/>
                </a:solidFill>
                <a:latin typeface="黑体" panose="02010609060101010101" pitchFamily="49" charset="-122"/>
                <a:ea typeface="黑体" panose="02010609060101010101" pitchFamily="49" charset="-122"/>
              </a:rPr>
              <a:t>variance</a:t>
            </a:r>
            <a:r>
              <a:rPr lang="zh-CN" altLang="en-US" b="1" dirty="0">
                <a:solidFill>
                  <a:schemeClr val="accent2"/>
                </a:solidFill>
                <a:latin typeface="黑体" panose="02010609060101010101" pitchFamily="49" charset="-122"/>
                <a:ea typeface="黑体" panose="02010609060101010101" pitchFamily="49" charset="-122"/>
              </a:rPr>
              <a:t>、</a:t>
            </a:r>
            <a:r>
              <a:rPr lang="en-US" altLang="zh-CN" b="1" dirty="0">
                <a:solidFill>
                  <a:schemeClr val="accent2"/>
                </a:solidFill>
                <a:latin typeface="黑体" panose="02010609060101010101" pitchFamily="49" charset="-122"/>
                <a:ea typeface="黑体" panose="02010609060101010101" pitchFamily="49" charset="-122"/>
              </a:rPr>
              <a:t>covariance matrix</a:t>
            </a:r>
            <a:r>
              <a:rPr lang="zh-CN" altLang="en-US" b="1" dirty="0">
                <a:solidFill>
                  <a:schemeClr val="accent2"/>
                </a:solidFill>
                <a:latin typeface="黑体" panose="02010609060101010101" pitchFamily="49" charset="-122"/>
                <a:ea typeface="黑体" panose="02010609060101010101" pitchFamily="49" charset="-122"/>
              </a:rPr>
              <a:t>还是否可用。</a:t>
            </a:r>
            <a:endParaRPr lang="en-US" altLang="zh-CN" b="1" dirty="0">
              <a:solidFill>
                <a:schemeClr val="accent2"/>
              </a:solidFill>
              <a:latin typeface="黑体" panose="02010609060101010101" pitchFamily="49" charset="-122"/>
              <a:ea typeface="黑体" panose="02010609060101010101" pitchFamily="49" charset="-122"/>
            </a:endParaRPr>
          </a:p>
        </p:txBody>
      </p:sp>
      <p:sp>
        <p:nvSpPr>
          <p:cNvPr id="2" name="矩形 1"/>
          <p:cNvSpPr/>
          <p:nvPr/>
        </p:nvSpPr>
        <p:spPr>
          <a:xfrm>
            <a:off x="538162" y="2895600"/>
            <a:ext cx="4572000" cy="2893100"/>
          </a:xfrm>
          <a:prstGeom prst="rect">
            <a:avLst/>
          </a:prstGeom>
        </p:spPr>
        <p:txBody>
          <a:bodyPr>
            <a:spAutoFit/>
          </a:bodyPr>
          <a:lstStyle/>
          <a:p>
            <a:pPr>
              <a:spcBef>
                <a:spcPts val="1200"/>
              </a:spcBef>
            </a:pPr>
            <a:r>
              <a:rPr lang="zh-CN" altLang="en-US" b="1" dirty="0">
                <a:latin typeface="黑体" panose="02010609060101010101" pitchFamily="49" charset="-122"/>
                <a:ea typeface="黑体" panose="02010609060101010101" pitchFamily="49" charset="-122"/>
              </a:rPr>
              <a:t>目前通常以下面</a:t>
            </a:r>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种方式使用统计特征：</a:t>
            </a:r>
            <a:endParaRPr lang="en-US" altLang="zh-CN" b="1" dirty="0">
              <a:latin typeface="黑体" panose="02010609060101010101" pitchFamily="49" charset="-122"/>
              <a:ea typeface="黑体" panose="02010609060101010101" pitchFamily="49" charset="-122"/>
            </a:endParaRPr>
          </a:p>
          <a:p>
            <a:pPr marL="342900" indent="-342900" algn="just" eaLnBrk="1">
              <a:spcBef>
                <a:spcPts val="1200"/>
              </a:spcBef>
              <a:buAutoNum type="arabicPeriod"/>
            </a:pPr>
            <a:r>
              <a:rPr lang="zh-CN" altLang="en-US" dirty="0">
                <a:latin typeface="黑体" panose="02010609060101010101" pitchFamily="49" charset="-122"/>
                <a:ea typeface="黑体" panose="02010609060101010101" pitchFamily="49" charset="-122"/>
              </a:rPr>
              <a:t>用可以调整形状的统计分布族建立模型，如之前提到的广义高斯分布和稳定分布，以拟合得到的模型参数作为统计特征</a:t>
            </a:r>
            <a:endParaRPr lang="en-US" altLang="zh-CN" dirty="0">
              <a:latin typeface="黑体" panose="02010609060101010101" pitchFamily="49" charset="-122"/>
              <a:ea typeface="黑体" panose="02010609060101010101" pitchFamily="49" charset="-122"/>
            </a:endParaRPr>
          </a:p>
          <a:p>
            <a:pPr marL="342900" indent="-342900" algn="just" eaLnBrk="1">
              <a:spcBef>
                <a:spcPts val="1200"/>
              </a:spcBef>
              <a:buAutoNum type="arabicPeriod"/>
            </a:pPr>
            <a:r>
              <a:rPr lang="zh-CN" altLang="en-US" dirty="0">
                <a:latin typeface="黑体" panose="02010609060101010101" pitchFamily="49" charset="-122"/>
                <a:ea typeface="黑体" panose="02010609060101010101" pitchFamily="49" charset="-122"/>
              </a:rPr>
              <a:t>直接使用全部的统计直方图，不需要任何模型假设但特征的维数非常大，给计算带来困难。目前已有方法尝试解决这一问题。</a:t>
            </a:r>
            <a:endParaRPr lang="en-US" altLang="zh-CN"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2736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9988" y="457200"/>
            <a:ext cx="8458199" cy="7620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6.</a:t>
            </a:r>
            <a:r>
              <a:rPr lang="zh-CN" altLang="en-US" sz="2400" b="1" dirty="0">
                <a:solidFill>
                  <a:srgbClr val="FF0000"/>
                </a:solidFill>
                <a:latin typeface="黑体" panose="02010609060101010101" pitchFamily="49" charset="-122"/>
                <a:ea typeface="黑体" panose="02010609060101010101" pitchFamily="49" charset="-122"/>
              </a:rPr>
              <a:t>如此多的细节信息，怎样验证和评价地物识别结果？</a:t>
            </a:r>
          </a:p>
        </p:txBody>
      </p:sp>
      <p:grpSp>
        <p:nvGrpSpPr>
          <p:cNvPr id="4" name="组合 3"/>
          <p:cNvGrpSpPr/>
          <p:nvPr/>
        </p:nvGrpSpPr>
        <p:grpSpPr>
          <a:xfrm>
            <a:off x="609600" y="1524000"/>
            <a:ext cx="7696200" cy="3617844"/>
            <a:chOff x="685800" y="1167129"/>
            <a:chExt cx="7696200" cy="3617844"/>
          </a:xfrm>
        </p:grpSpPr>
        <p:grpSp>
          <p:nvGrpSpPr>
            <p:cNvPr id="5" name="组合 4"/>
            <p:cNvGrpSpPr/>
            <p:nvPr/>
          </p:nvGrpSpPr>
          <p:grpSpPr>
            <a:xfrm>
              <a:off x="685800" y="1167129"/>
              <a:ext cx="7696200" cy="3404871"/>
              <a:chOff x="685800" y="1278890"/>
              <a:chExt cx="7696200" cy="3404871"/>
            </a:xfrm>
          </p:grpSpPr>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6921" b="-1"/>
              <a:stretch/>
            </p:blipFill>
            <p:spPr bwMode="auto">
              <a:xfrm>
                <a:off x="685800" y="1278891"/>
                <a:ext cx="2655388" cy="168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29490"/>
              <a:stretch/>
            </p:blipFill>
            <p:spPr bwMode="auto">
              <a:xfrm>
                <a:off x="3429000" y="1308101"/>
                <a:ext cx="2862788" cy="336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0451"/>
              <a:stretch/>
            </p:blipFill>
            <p:spPr bwMode="auto">
              <a:xfrm>
                <a:off x="6341601" y="1278890"/>
                <a:ext cx="2040399" cy="336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3842" b="33079"/>
              <a:stretch/>
            </p:blipFill>
            <p:spPr bwMode="auto">
              <a:xfrm>
                <a:off x="685800" y="3001011"/>
                <a:ext cx="2655388" cy="168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3"/>
              <p:cNvSpPr txBox="1"/>
              <p:nvPr/>
            </p:nvSpPr>
            <p:spPr>
              <a:xfrm>
                <a:off x="2209800" y="3014246"/>
                <a:ext cx="813043" cy="307777"/>
              </a:xfrm>
              <a:prstGeom prst="rect">
                <a:avLst/>
              </a:prstGeom>
              <a:noFill/>
            </p:spPr>
            <p:txBody>
              <a:bodyPr wrap="none" rtlCol="0">
                <a:spAutoFit/>
              </a:bodyPr>
              <a:lstStyle/>
              <a:p>
                <a:r>
                  <a:rPr lang="en-US" altLang="zh-CN" sz="1400" b="1" dirty="0">
                    <a:solidFill>
                      <a:srgbClr val="FF0000"/>
                    </a:solidFill>
                    <a:latin typeface="黑体" panose="02010609060101010101" pitchFamily="49" charset="-122"/>
                    <a:ea typeface="黑体" panose="02010609060101010101" pitchFamily="49" charset="-122"/>
                  </a:rPr>
                  <a:t>UHR SAR</a:t>
                </a:r>
                <a:endParaRPr lang="zh-CN" altLang="en-US" sz="1400" b="1" dirty="0">
                  <a:solidFill>
                    <a:srgbClr val="FF0000"/>
                  </a:solidFill>
                  <a:latin typeface="黑体" panose="02010609060101010101" pitchFamily="49" charset="-122"/>
                  <a:ea typeface="黑体" panose="02010609060101010101" pitchFamily="49" charset="-122"/>
                </a:endParaRPr>
              </a:p>
            </p:txBody>
          </p:sp>
          <p:sp>
            <p:nvSpPr>
              <p:cNvPr id="12" name="TextBox 8"/>
              <p:cNvSpPr txBox="1"/>
              <p:nvPr/>
            </p:nvSpPr>
            <p:spPr>
              <a:xfrm>
                <a:off x="2254422" y="1308101"/>
                <a:ext cx="902811" cy="307777"/>
              </a:xfrm>
              <a:prstGeom prst="rect">
                <a:avLst/>
              </a:prstGeom>
              <a:noFill/>
            </p:spPr>
            <p:txBody>
              <a:bodyPr wrap="none" rtlCol="0">
                <a:spAutoFit/>
              </a:bodyPr>
              <a:lstStyle/>
              <a:p>
                <a:r>
                  <a:rPr lang="en-US" altLang="zh-CN" sz="1400" b="1" dirty="0">
                    <a:solidFill>
                      <a:srgbClr val="FF0000"/>
                    </a:solidFill>
                    <a:latin typeface="黑体" panose="02010609060101010101" pitchFamily="49" charset="-122"/>
                    <a:ea typeface="黑体" panose="02010609060101010101" pitchFamily="49" charset="-122"/>
                  </a:rPr>
                  <a:t>UHR </a:t>
                </a:r>
                <a:r>
                  <a:rPr lang="zh-CN" altLang="en-US" sz="1400" b="1" dirty="0">
                    <a:solidFill>
                      <a:srgbClr val="FF0000"/>
                    </a:solidFill>
                    <a:latin typeface="黑体" panose="02010609060101010101" pitchFamily="49" charset="-122"/>
                    <a:ea typeface="黑体" panose="02010609060101010101" pitchFamily="49" charset="-122"/>
                  </a:rPr>
                  <a:t>光学</a:t>
                </a:r>
              </a:p>
            </p:txBody>
          </p:sp>
          <p:sp>
            <p:nvSpPr>
              <p:cNvPr id="13" name="TextBox 10"/>
              <p:cNvSpPr txBox="1"/>
              <p:nvPr/>
            </p:nvSpPr>
            <p:spPr>
              <a:xfrm>
                <a:off x="5642251" y="1309134"/>
                <a:ext cx="543739" cy="307777"/>
              </a:xfrm>
              <a:prstGeom prst="rect">
                <a:avLst/>
              </a:prstGeom>
              <a:noFill/>
            </p:spPr>
            <p:txBody>
              <a:bodyPr wrap="none" rtlCol="0">
                <a:spAutoFit/>
              </a:bodyPr>
              <a:lstStyle/>
              <a:p>
                <a:r>
                  <a:rPr lang="zh-CN" altLang="en-US" sz="1400" b="1" dirty="0">
                    <a:solidFill>
                      <a:srgbClr val="FF0000"/>
                    </a:solidFill>
                    <a:latin typeface="黑体" panose="02010609060101010101" pitchFamily="49" charset="-122"/>
                    <a:ea typeface="黑体" panose="02010609060101010101" pitchFamily="49" charset="-122"/>
                  </a:rPr>
                  <a:t>照片</a:t>
                </a:r>
              </a:p>
            </p:txBody>
          </p:sp>
          <p:sp>
            <p:nvSpPr>
              <p:cNvPr id="14" name="TextBox 11"/>
              <p:cNvSpPr txBox="1"/>
              <p:nvPr/>
            </p:nvSpPr>
            <p:spPr>
              <a:xfrm>
                <a:off x="5257800" y="2961640"/>
                <a:ext cx="902811" cy="307777"/>
              </a:xfrm>
              <a:prstGeom prst="rect">
                <a:avLst/>
              </a:prstGeom>
              <a:noFill/>
            </p:spPr>
            <p:txBody>
              <a:bodyPr wrap="none" rtlCol="0">
                <a:spAutoFit/>
              </a:bodyPr>
              <a:lstStyle/>
              <a:p>
                <a:r>
                  <a:rPr lang="zh-CN" altLang="en-US" sz="1400" b="1" dirty="0">
                    <a:solidFill>
                      <a:srgbClr val="FF0000"/>
                    </a:solidFill>
                    <a:latin typeface="黑体" panose="02010609060101010101" pitchFamily="49" charset="-122"/>
                    <a:ea typeface="黑体" panose="02010609060101010101" pitchFamily="49" charset="-122"/>
                  </a:rPr>
                  <a:t>细节分析</a:t>
                </a:r>
              </a:p>
            </p:txBody>
          </p:sp>
          <p:sp>
            <p:nvSpPr>
              <p:cNvPr id="15" name="TextBox 12"/>
              <p:cNvSpPr txBox="1"/>
              <p:nvPr/>
            </p:nvSpPr>
            <p:spPr>
              <a:xfrm>
                <a:off x="6934200" y="1312945"/>
                <a:ext cx="1261884" cy="307777"/>
              </a:xfrm>
              <a:prstGeom prst="rect">
                <a:avLst/>
              </a:prstGeom>
              <a:noFill/>
            </p:spPr>
            <p:txBody>
              <a:bodyPr wrap="none" rtlCol="0">
                <a:spAutoFit/>
              </a:bodyPr>
              <a:lstStyle/>
              <a:p>
                <a:r>
                  <a:rPr lang="zh-CN" altLang="en-US" sz="1400" b="1" dirty="0">
                    <a:solidFill>
                      <a:srgbClr val="FF0000"/>
                    </a:solidFill>
                    <a:latin typeface="黑体" panose="02010609060101010101" pitchFamily="49" charset="-122"/>
                    <a:ea typeface="黑体" panose="02010609060101010101" pitchFamily="49" charset="-122"/>
                  </a:rPr>
                  <a:t>三维模型叠加</a:t>
                </a:r>
              </a:p>
            </p:txBody>
          </p:sp>
        </p:grpSp>
        <p:sp>
          <p:nvSpPr>
            <p:cNvPr id="6" name="矩形 5"/>
            <p:cNvSpPr/>
            <p:nvPr/>
          </p:nvSpPr>
          <p:spPr>
            <a:xfrm>
              <a:off x="685800" y="4523363"/>
              <a:ext cx="7696200" cy="261610"/>
            </a:xfrm>
            <a:prstGeom prst="rect">
              <a:avLst/>
            </a:prstGeom>
          </p:spPr>
          <p:txBody>
            <a:bodyPr wrap="square">
              <a:spAutoFit/>
            </a:bodyPr>
            <a:lstStyle/>
            <a:p>
              <a:pPr algn="ctr"/>
              <a:r>
                <a:rPr lang="en-US" altLang="zh-CN" sz="1050" dirty="0">
                  <a:solidFill>
                    <a:srgbClr val="000000"/>
                  </a:solidFill>
                  <a:latin typeface="黑体" panose="02010609060101010101" pitchFamily="49" charset="-122"/>
                  <a:ea typeface="黑体" panose="02010609060101010101" pitchFamily="49" charset="-122"/>
                </a:rPr>
                <a:t>U. </a:t>
              </a:r>
              <a:r>
                <a:rPr lang="en-US" altLang="zh-CN" sz="1050" dirty="0" err="1">
                  <a:solidFill>
                    <a:srgbClr val="000000"/>
                  </a:solidFill>
                  <a:latin typeface="黑体" panose="02010609060101010101" pitchFamily="49" charset="-122"/>
                  <a:ea typeface="黑体" panose="02010609060101010101" pitchFamily="49" charset="-122"/>
                </a:rPr>
                <a:t>Soergel</a:t>
              </a:r>
              <a:r>
                <a:rPr lang="en-US" altLang="zh-CN" sz="1050" dirty="0">
                  <a:solidFill>
                    <a:srgbClr val="000000"/>
                  </a:solidFill>
                  <a:latin typeface="黑体" panose="02010609060101010101" pitchFamily="49" charset="-122"/>
                  <a:ea typeface="黑体" panose="02010609060101010101" pitchFamily="49" charset="-122"/>
                </a:rPr>
                <a:t> et. al,  Potential of High-Resolution SAR Images for Urban Analysis. </a:t>
              </a:r>
              <a:endParaRPr lang="zh-CN" altLang="en-US" sz="1600" dirty="0">
                <a:latin typeface="黑体" panose="02010609060101010101" pitchFamily="49" charset="-122"/>
                <a:ea typeface="黑体" panose="02010609060101010101" pitchFamily="49" charset="-122"/>
              </a:endParaRPr>
            </a:p>
          </p:txBody>
        </p:sp>
      </p:grpSp>
      <p:sp>
        <p:nvSpPr>
          <p:cNvPr id="16" name="文本框 15"/>
          <p:cNvSpPr txBox="1"/>
          <p:nvPr/>
        </p:nvSpPr>
        <p:spPr>
          <a:xfrm>
            <a:off x="457200" y="5562600"/>
            <a:ext cx="8305800" cy="646331"/>
          </a:xfrm>
          <a:prstGeom prst="rect">
            <a:avLst/>
          </a:prstGeom>
          <a:noFill/>
        </p:spPr>
        <p:txBody>
          <a:bodyPr wrap="square" rtlCol="0">
            <a:spAutoFit/>
          </a:bodyPr>
          <a:lstStyle/>
          <a:p>
            <a:pPr algn="just">
              <a:spcBef>
                <a:spcPts val="600"/>
              </a:spcBef>
            </a:pPr>
            <a:r>
              <a:rPr lang="zh-CN" altLang="en-US" b="1" dirty="0">
                <a:solidFill>
                  <a:srgbClr val="FF0000"/>
                </a:solidFill>
                <a:latin typeface="黑体" panose="02010609060101010101" pitchFamily="49" charset="-122"/>
                <a:ea typeface="黑体" panose="02010609060101010101" pitchFamily="49" charset="-122"/>
              </a:rPr>
              <a:t>除了实地考察收集资料外，还急需发展一些简单易用的评价指标，以便在不知道</a:t>
            </a:r>
            <a:r>
              <a:rPr lang="en-US" altLang="zh-CN" b="1" dirty="0">
                <a:solidFill>
                  <a:srgbClr val="FF0000"/>
                </a:solidFill>
                <a:latin typeface="黑体" panose="02010609060101010101" pitchFamily="49" charset="-122"/>
                <a:ea typeface="黑体" panose="02010609060101010101" pitchFamily="49" charset="-122"/>
              </a:rPr>
              <a:t>ground truth</a:t>
            </a:r>
            <a:r>
              <a:rPr lang="zh-CN" altLang="en-US" b="1" dirty="0">
                <a:solidFill>
                  <a:srgbClr val="FF0000"/>
                </a:solidFill>
                <a:latin typeface="黑体" panose="02010609060101010101" pitchFamily="49" charset="-122"/>
                <a:ea typeface="黑体" panose="02010609060101010101" pitchFamily="49" charset="-122"/>
              </a:rPr>
              <a:t>的条件下，对信息提取的结果进行评价和分析。</a:t>
            </a:r>
          </a:p>
        </p:txBody>
      </p:sp>
    </p:spTree>
    <p:extLst>
      <p:ext uri="{BB962C8B-B14F-4D97-AF65-F5344CB8AC3E}">
        <p14:creationId xmlns:p14="http://schemas.microsoft.com/office/powerpoint/2010/main" val="289090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内容占位符 2"/>
          <p:cNvSpPr txBox="1">
            <a:spLocks/>
          </p:cNvSpPr>
          <p:nvPr/>
        </p:nvSpPr>
        <p:spPr bwMode="auto">
          <a:xfrm>
            <a:off x="533400" y="4038600"/>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algn="just">
              <a:spcBef>
                <a:spcPts val="1200"/>
              </a:spcBef>
            </a:pPr>
            <a:r>
              <a:rPr lang="zh-CN" altLang="en-US" sz="3600" b="1" kern="0" dirty="0">
                <a:solidFill>
                  <a:srgbClr val="FF0000"/>
                </a:solidFill>
                <a:latin typeface="华文行楷" panose="02010800040101010101" pitchFamily="2" charset="-122"/>
                <a:ea typeface="华文行楷" panose="02010800040101010101" pitchFamily="2" charset="-122"/>
              </a:rPr>
              <a:t>期待在不久的将来，</a:t>
            </a:r>
            <a:r>
              <a:rPr lang="en-US" altLang="zh-CN" sz="3600" b="1" kern="0" dirty="0">
                <a:solidFill>
                  <a:srgbClr val="FF0000"/>
                </a:solidFill>
                <a:latin typeface="华文行楷" panose="02010800040101010101" pitchFamily="2" charset="-122"/>
                <a:ea typeface="华文行楷" panose="02010800040101010101" pitchFamily="2" charset="-122"/>
              </a:rPr>
              <a:t>UHR SAR</a:t>
            </a:r>
            <a:r>
              <a:rPr lang="zh-CN" altLang="en-US" sz="3600" b="1" kern="0" dirty="0">
                <a:solidFill>
                  <a:srgbClr val="FF0000"/>
                </a:solidFill>
                <a:latin typeface="华文行楷" panose="02010800040101010101" pitchFamily="2" charset="-122"/>
                <a:ea typeface="华文行楷" panose="02010800040101010101" pitchFamily="2" charset="-122"/>
              </a:rPr>
              <a:t>会带给我们一个全新的对世界的认知方式！</a:t>
            </a:r>
          </a:p>
        </p:txBody>
      </p:sp>
    </p:spTree>
    <p:extLst>
      <p:ext uri="{BB962C8B-B14F-4D97-AF65-F5344CB8AC3E}">
        <p14:creationId xmlns:p14="http://schemas.microsoft.com/office/powerpoint/2010/main" val="3307251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title"/>
          </p:nvPr>
        </p:nvSpPr>
        <p:spPr/>
        <p:txBody>
          <a:bodyPr/>
          <a:lstStyle/>
          <a:p>
            <a:r>
              <a:rPr lang="zh-CN" altLang="en-US" b="1" dirty="0">
                <a:latin typeface="黑体" panose="02010609060101010101" pitchFamily="49" charset="-122"/>
                <a:ea typeface="黑体" panose="02010609060101010101" pitchFamily="49" charset="-122"/>
              </a:rPr>
              <a:t>超高分辨率</a:t>
            </a:r>
            <a:r>
              <a:rPr lang="en-US" altLang="zh-CN" b="1" dirty="0">
                <a:latin typeface="黑体" panose="02010609060101010101" pitchFamily="49" charset="-122"/>
                <a:ea typeface="黑体" panose="02010609060101010101" pitchFamily="49" charset="-122"/>
              </a:rPr>
              <a:t>SAR</a:t>
            </a:r>
            <a:r>
              <a:rPr lang="zh-CN" altLang="en-US" b="1" dirty="0">
                <a:latin typeface="黑体" panose="02010609060101010101" pitchFamily="49" charset="-122"/>
                <a:ea typeface="黑体" panose="02010609060101010101" pitchFamily="49" charset="-122"/>
              </a:rPr>
              <a:t>的定义和发展</a:t>
            </a:r>
          </a:p>
        </p:txBody>
      </p:sp>
      <p:sp>
        <p:nvSpPr>
          <p:cNvPr id="3075" name="内容占位符 2"/>
          <p:cNvSpPr>
            <a:spLocks noGrp="1"/>
          </p:cNvSpPr>
          <p:nvPr>
            <p:ph idx="1"/>
          </p:nvPr>
        </p:nvSpPr>
        <p:spPr>
          <a:xfrm>
            <a:off x="457200" y="1295400"/>
            <a:ext cx="8229600" cy="1524000"/>
          </a:xfrm>
        </p:spPr>
        <p:txBody>
          <a:bodyPr/>
          <a:lstStyle/>
          <a:p>
            <a:pPr marL="0" indent="0" algn="just">
              <a:buNone/>
            </a:pPr>
            <a:r>
              <a:rPr lang="zh-CN" altLang="en-US" sz="2000" b="1" dirty="0">
                <a:latin typeface="黑体" panose="02010609060101010101" pitchFamily="49" charset="-122"/>
                <a:ea typeface="黑体" panose="02010609060101010101" pitchFamily="49" charset="-122"/>
              </a:rPr>
              <a:t>在很多应用中，仅停留在“看得见”已经无法满足需求。于是近年来</a:t>
            </a:r>
            <a:r>
              <a:rPr lang="en-US" altLang="zh-CN" sz="2000" b="1" dirty="0">
                <a:latin typeface="黑体" panose="02010609060101010101" pitchFamily="49" charset="-122"/>
                <a:ea typeface="黑体" panose="02010609060101010101" pitchFamily="49" charset="-122"/>
              </a:rPr>
              <a:t>SAR</a:t>
            </a:r>
            <a:r>
              <a:rPr lang="zh-CN" altLang="en-US" sz="2000" b="1" dirty="0">
                <a:latin typeface="黑体" panose="02010609060101010101" pitchFamily="49" charset="-122"/>
                <a:ea typeface="黑体" panose="02010609060101010101" pitchFamily="49" charset="-122"/>
              </a:rPr>
              <a:t>影像的分辨率不断提高，优于</a:t>
            </a:r>
            <a:r>
              <a:rPr lang="en-US" altLang="zh-CN" sz="2000" b="1" dirty="0">
                <a:latin typeface="黑体" panose="02010609060101010101" pitchFamily="49" charset="-122"/>
                <a:ea typeface="黑体" panose="02010609060101010101" pitchFamily="49" charset="-122"/>
              </a:rPr>
              <a:t>1m</a:t>
            </a:r>
            <a:r>
              <a:rPr lang="zh-CN" altLang="en-US" sz="2000" b="1" dirty="0">
                <a:latin typeface="黑体" panose="02010609060101010101" pitchFamily="49" charset="-122"/>
                <a:ea typeface="黑体" panose="02010609060101010101" pitchFamily="49" charset="-122"/>
              </a:rPr>
              <a:t>分辨率的</a:t>
            </a:r>
            <a:r>
              <a:rPr lang="en-US" altLang="zh-CN" sz="2000" b="1" dirty="0">
                <a:latin typeface="黑体" panose="02010609060101010101" pitchFamily="49" charset="-122"/>
                <a:ea typeface="黑体" panose="02010609060101010101" pitchFamily="49" charset="-122"/>
              </a:rPr>
              <a:t>SAR</a:t>
            </a:r>
            <a:r>
              <a:rPr lang="zh-CN" altLang="en-US" sz="2000" b="1" dirty="0">
                <a:latin typeface="黑体" panose="02010609060101010101" pitchFamily="49" charset="-122"/>
                <a:ea typeface="黑体" panose="02010609060101010101" pitchFamily="49" charset="-122"/>
              </a:rPr>
              <a:t>系统不断涌现，我们称它们为超高分辨率</a:t>
            </a:r>
            <a:r>
              <a:rPr lang="en-US" altLang="zh-CN" sz="2000" b="1" dirty="0">
                <a:latin typeface="黑体" panose="02010609060101010101" pitchFamily="49" charset="-122"/>
                <a:ea typeface="黑体" panose="02010609060101010101" pitchFamily="49" charset="-122"/>
              </a:rPr>
              <a:t>SAR</a:t>
            </a:r>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UHR SAR</a:t>
            </a:r>
            <a:r>
              <a:rPr lang="zh-CN" altLang="en-US" sz="2000" b="1" dirty="0">
                <a:latin typeface="黑体" panose="02010609060101010101" pitchFamily="49" charset="-122"/>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algn="just"/>
            <a:endParaRPr lang="en-US" altLang="zh-CN" sz="2400" dirty="0">
              <a:latin typeface="黑体" panose="02010609060101010101" pitchFamily="49" charset="-122"/>
              <a:ea typeface="黑体" panose="02010609060101010101" pitchFamily="49"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791726456"/>
              </p:ext>
            </p:extLst>
          </p:nvPr>
        </p:nvGraphicFramePr>
        <p:xfrm>
          <a:off x="647700" y="2883932"/>
          <a:ext cx="7924800" cy="3593072"/>
        </p:xfrm>
        <a:graphic>
          <a:graphicData uri="http://schemas.openxmlformats.org/drawingml/2006/table">
            <a:tbl>
              <a:tblPr firstRow="1" firstCol="1" bandRow="1">
                <a:tableStyleId>{EB344D84-9AFB-497E-A393-DC336BA19D2E}</a:tableStyleId>
              </a:tblPr>
              <a:tblGrid>
                <a:gridCol w="1728730">
                  <a:extLst>
                    <a:ext uri="{9D8B030D-6E8A-4147-A177-3AD203B41FA5}">
                      <a16:colId xmlns:a16="http://schemas.microsoft.com/office/drawing/2014/main" val="20000"/>
                    </a:ext>
                  </a:extLst>
                </a:gridCol>
                <a:gridCol w="1166870">
                  <a:extLst>
                    <a:ext uri="{9D8B030D-6E8A-4147-A177-3AD203B41FA5}">
                      <a16:colId xmlns:a16="http://schemas.microsoft.com/office/drawing/2014/main" val="20001"/>
                    </a:ext>
                  </a:extLst>
                </a:gridCol>
                <a:gridCol w="1795108">
                  <a:extLst>
                    <a:ext uri="{9D8B030D-6E8A-4147-A177-3AD203B41FA5}">
                      <a16:colId xmlns:a16="http://schemas.microsoft.com/office/drawing/2014/main" val="20002"/>
                    </a:ext>
                  </a:extLst>
                </a:gridCol>
                <a:gridCol w="1753467">
                  <a:extLst>
                    <a:ext uri="{9D8B030D-6E8A-4147-A177-3AD203B41FA5}">
                      <a16:colId xmlns:a16="http://schemas.microsoft.com/office/drawing/2014/main" val="20003"/>
                    </a:ext>
                  </a:extLst>
                </a:gridCol>
                <a:gridCol w="1480625">
                  <a:extLst>
                    <a:ext uri="{9D8B030D-6E8A-4147-A177-3AD203B41FA5}">
                      <a16:colId xmlns:a16="http://schemas.microsoft.com/office/drawing/2014/main" val="20004"/>
                    </a:ext>
                  </a:extLst>
                </a:gridCol>
              </a:tblGrid>
              <a:tr h="256648">
                <a:tc>
                  <a:txBody>
                    <a:bodyPr/>
                    <a:lstStyle/>
                    <a:p>
                      <a:pPr algn="just">
                        <a:spcAft>
                          <a:spcPts val="0"/>
                        </a:spcAft>
                      </a:pPr>
                      <a:r>
                        <a:rPr lang="zh-CN" sz="1400" kern="100" dirty="0">
                          <a:solidFill>
                            <a:schemeClr val="tx1"/>
                          </a:solidFill>
                          <a:effectLst/>
                        </a:rPr>
                        <a:t>传感器 </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传感器类型</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dirty="0">
                          <a:solidFill>
                            <a:schemeClr val="tx1"/>
                          </a:solidFill>
                          <a:effectLst/>
                        </a:rPr>
                        <a:t>国家</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dirty="0">
                          <a:solidFill>
                            <a:schemeClr val="tx1"/>
                          </a:solidFill>
                          <a:effectLst/>
                        </a:rPr>
                        <a:t>波段</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dirty="0">
                          <a:solidFill>
                            <a:schemeClr val="tx1"/>
                          </a:solidFill>
                          <a:effectLst/>
                        </a:rPr>
                        <a:t>分辨率</a:t>
                      </a:r>
                      <a:r>
                        <a:rPr lang="en-US" altLang="zh-CN" sz="1400" kern="100" dirty="0">
                          <a:solidFill>
                            <a:schemeClr val="tx1"/>
                          </a:solidFill>
                          <a:effectLst/>
                        </a:rPr>
                        <a:t>(m)</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256648">
                <a:tc>
                  <a:txBody>
                    <a:bodyPr/>
                    <a:lstStyle/>
                    <a:p>
                      <a:pPr algn="just">
                        <a:spcAft>
                          <a:spcPts val="0"/>
                        </a:spcAft>
                      </a:pPr>
                      <a:r>
                        <a:rPr lang="en-US" sz="1400" kern="100" dirty="0">
                          <a:solidFill>
                            <a:schemeClr val="tx1"/>
                          </a:solidFill>
                          <a:effectLst/>
                        </a:rPr>
                        <a:t>Lynx (1998-)</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机载</a:t>
                      </a:r>
                      <a:endParaRPr lang="zh-CN" alt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dirty="0">
                          <a:effectLst/>
                        </a:rPr>
                        <a:t>美国</a:t>
                      </a:r>
                      <a:r>
                        <a:rPr lang="en-US" sz="1400" kern="100" dirty="0">
                          <a:effectLst/>
                        </a:rPr>
                        <a:t>/Sandia</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Ku</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0.1</a:t>
                      </a:r>
                      <a:r>
                        <a:rPr lang="zh-CN" sz="1400" kern="100" dirty="0">
                          <a:effectLst/>
                        </a:rPr>
                        <a:t>，</a:t>
                      </a:r>
                      <a:r>
                        <a:rPr lang="en-US" sz="1400" kern="100" dirty="0">
                          <a:effectLst/>
                        </a:rPr>
                        <a:t>0.1</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6648">
                <a:tc>
                  <a:txBody>
                    <a:bodyPr/>
                    <a:lstStyle/>
                    <a:p>
                      <a:pPr algn="just">
                        <a:spcAft>
                          <a:spcPts val="0"/>
                        </a:spcAft>
                      </a:pPr>
                      <a:r>
                        <a:rPr lang="en-US" sz="1400" kern="100" dirty="0">
                          <a:solidFill>
                            <a:schemeClr val="tx1"/>
                          </a:solidFill>
                          <a:effectLst/>
                        </a:rPr>
                        <a:t>E-SAR (1989/94-)</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机载</a:t>
                      </a:r>
                      <a:endParaRPr lang="zh-CN" alt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dirty="0">
                          <a:effectLst/>
                        </a:rPr>
                        <a:t>德国</a:t>
                      </a:r>
                      <a:r>
                        <a:rPr lang="en-US" sz="1400" kern="100" dirty="0">
                          <a:effectLst/>
                        </a:rPr>
                        <a:t>/DLR</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X/C/S/L/P</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a:effectLst/>
                        </a:rPr>
                        <a:t>0.3</a:t>
                      </a:r>
                      <a:r>
                        <a:rPr lang="zh-CN" sz="1400" kern="100">
                          <a:effectLst/>
                        </a:rPr>
                        <a:t>，</a:t>
                      </a:r>
                      <a:r>
                        <a:rPr lang="en-US" sz="1400" kern="100">
                          <a:effectLst/>
                        </a:rPr>
                        <a:t>1</a:t>
                      </a:r>
                      <a:endParaRPr lang="zh-CN" sz="14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256648">
                <a:tc>
                  <a:txBody>
                    <a:bodyPr/>
                    <a:lstStyle/>
                    <a:p>
                      <a:pPr algn="just">
                        <a:spcAft>
                          <a:spcPts val="0"/>
                        </a:spcAft>
                      </a:pPr>
                      <a:r>
                        <a:rPr lang="en-US" sz="1400" kern="100" dirty="0">
                          <a:solidFill>
                            <a:schemeClr val="tx1"/>
                          </a:solidFill>
                          <a:effectLst/>
                        </a:rPr>
                        <a:t>F-SAR</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机载</a:t>
                      </a:r>
                      <a:endParaRPr lang="zh-CN" alt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dirty="0">
                          <a:effectLst/>
                        </a:rPr>
                        <a:t>德国</a:t>
                      </a:r>
                      <a:r>
                        <a:rPr lang="en-US" sz="1400" kern="100" dirty="0">
                          <a:effectLst/>
                        </a:rPr>
                        <a:t>/DLR</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X/C/S/L/P</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a:effectLst/>
                        </a:rPr>
                        <a:t>0.3</a:t>
                      </a:r>
                      <a:r>
                        <a:rPr lang="zh-CN" sz="1400" kern="100">
                          <a:effectLst/>
                        </a:rPr>
                        <a:t>，</a:t>
                      </a:r>
                      <a:r>
                        <a:rPr lang="en-US" sz="1400" kern="100">
                          <a:effectLst/>
                        </a:rPr>
                        <a:t>0.2</a:t>
                      </a:r>
                      <a:endParaRPr lang="zh-CN" sz="14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256648">
                <a:tc>
                  <a:txBody>
                    <a:bodyPr/>
                    <a:lstStyle/>
                    <a:p>
                      <a:pPr algn="just">
                        <a:spcAft>
                          <a:spcPts val="0"/>
                        </a:spcAft>
                      </a:pPr>
                      <a:r>
                        <a:rPr lang="en-US" sz="1400" kern="100" dirty="0">
                          <a:solidFill>
                            <a:schemeClr val="tx1"/>
                          </a:solidFill>
                          <a:effectLst/>
                        </a:rPr>
                        <a:t>MEMPHIS</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机载</a:t>
                      </a:r>
                      <a:endParaRPr lang="zh-CN" alt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dirty="0">
                          <a:effectLst/>
                        </a:rPr>
                        <a:t>德国</a:t>
                      </a:r>
                      <a:r>
                        <a:rPr lang="en-US" sz="1400" kern="100" dirty="0">
                          <a:effectLst/>
                        </a:rPr>
                        <a:t>/FHR</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a:effectLst/>
                        </a:rPr>
                        <a:t>W/Ka</a:t>
                      </a:r>
                      <a:endParaRPr lang="zh-CN" sz="14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0.06/0.08</a:t>
                      </a:r>
                      <a:r>
                        <a:rPr lang="zh-CN" sz="1400" kern="100" dirty="0">
                          <a:effectLst/>
                        </a:rPr>
                        <a:t>，</a:t>
                      </a:r>
                      <a:r>
                        <a:rPr lang="en-US" sz="1400" kern="100" dirty="0">
                          <a:effectLst/>
                        </a:rPr>
                        <a:t>0.17</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256648">
                <a:tc>
                  <a:txBody>
                    <a:bodyPr/>
                    <a:lstStyle/>
                    <a:p>
                      <a:pPr algn="just">
                        <a:spcAft>
                          <a:spcPts val="0"/>
                        </a:spcAft>
                      </a:pPr>
                      <a:r>
                        <a:rPr lang="en-US" sz="1400" kern="100" dirty="0">
                          <a:solidFill>
                            <a:schemeClr val="tx1"/>
                          </a:solidFill>
                          <a:effectLst/>
                        </a:rPr>
                        <a:t>PAMIR</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机载</a:t>
                      </a:r>
                      <a:endParaRPr lang="zh-CN" alt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dirty="0">
                          <a:effectLst/>
                        </a:rPr>
                        <a:t>德国</a:t>
                      </a:r>
                      <a:r>
                        <a:rPr lang="en-US" sz="1400" kern="100" dirty="0">
                          <a:effectLst/>
                        </a:rPr>
                        <a:t>/FHR</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X</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0.1</a:t>
                      </a:r>
                      <a:r>
                        <a:rPr lang="zh-CN" sz="1400" kern="100" dirty="0">
                          <a:effectLst/>
                        </a:rPr>
                        <a:t>，</a:t>
                      </a:r>
                      <a:r>
                        <a:rPr lang="en-US" sz="1400" kern="100" dirty="0">
                          <a:effectLst/>
                        </a:rPr>
                        <a:t>0.1</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256648">
                <a:tc>
                  <a:txBody>
                    <a:bodyPr/>
                    <a:lstStyle/>
                    <a:p>
                      <a:pPr algn="just">
                        <a:spcAft>
                          <a:spcPts val="0"/>
                        </a:spcAft>
                      </a:pPr>
                      <a:r>
                        <a:rPr lang="en-US" sz="1400" kern="100" dirty="0">
                          <a:solidFill>
                            <a:schemeClr val="tx1"/>
                          </a:solidFill>
                          <a:effectLst/>
                        </a:rPr>
                        <a:t>Pi-SAR (1996-)</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机载</a:t>
                      </a:r>
                      <a:endParaRPr lang="zh-CN" alt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a:effectLst/>
                        </a:rPr>
                        <a:t>日本</a:t>
                      </a:r>
                      <a:r>
                        <a:rPr lang="en-US" sz="1400" kern="100">
                          <a:effectLst/>
                        </a:rPr>
                        <a:t>/ JAXA</a:t>
                      </a:r>
                      <a:endParaRPr lang="zh-CN" sz="14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X/L</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0.37</a:t>
                      </a:r>
                      <a:r>
                        <a:rPr lang="zh-CN" sz="1400" kern="100" dirty="0">
                          <a:effectLst/>
                        </a:rPr>
                        <a:t>，</a:t>
                      </a:r>
                      <a:r>
                        <a:rPr lang="en-US" sz="1400" kern="100" dirty="0">
                          <a:effectLst/>
                        </a:rPr>
                        <a:t>3</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256648">
                <a:tc>
                  <a:txBody>
                    <a:bodyPr/>
                    <a:lstStyle/>
                    <a:p>
                      <a:pPr algn="just">
                        <a:spcAft>
                          <a:spcPts val="0"/>
                        </a:spcAft>
                      </a:pPr>
                      <a:r>
                        <a:rPr lang="en-US" sz="1400" kern="100" dirty="0" err="1">
                          <a:solidFill>
                            <a:schemeClr val="tx1"/>
                          </a:solidFill>
                          <a:effectLst/>
                        </a:rPr>
                        <a:t>Ingara</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机载</a:t>
                      </a:r>
                      <a:endParaRPr lang="zh-CN" alt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a:effectLst/>
                        </a:rPr>
                        <a:t>澳大利亚</a:t>
                      </a:r>
                      <a:r>
                        <a:rPr lang="en-US" sz="1400" kern="100">
                          <a:effectLst/>
                        </a:rPr>
                        <a:t>/DSTO</a:t>
                      </a:r>
                      <a:endParaRPr lang="zh-CN" sz="14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X</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0.15</a:t>
                      </a:r>
                      <a:r>
                        <a:rPr lang="zh-CN" sz="1400" kern="100" dirty="0">
                          <a:effectLst/>
                        </a:rPr>
                        <a:t>，</a:t>
                      </a:r>
                      <a:r>
                        <a:rPr lang="en-US" sz="1400" kern="100" dirty="0">
                          <a:effectLst/>
                        </a:rPr>
                        <a:t>0.3</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256648">
                <a:tc>
                  <a:txBody>
                    <a:bodyPr/>
                    <a:lstStyle/>
                    <a:p>
                      <a:pPr algn="just">
                        <a:spcAft>
                          <a:spcPts val="0"/>
                        </a:spcAft>
                      </a:pPr>
                      <a:r>
                        <a:rPr lang="en-US" sz="1400" kern="100" dirty="0">
                          <a:solidFill>
                            <a:schemeClr val="tx1"/>
                          </a:solidFill>
                          <a:effectLst/>
                        </a:rPr>
                        <a:t>RAMSES</a:t>
                      </a:r>
                      <a:endParaRPr 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机载</a:t>
                      </a:r>
                      <a:endParaRPr lang="zh-CN" alt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dirty="0">
                          <a:effectLst/>
                        </a:rPr>
                        <a:t>法国</a:t>
                      </a:r>
                      <a:r>
                        <a:rPr lang="en-US" sz="1400" kern="100" dirty="0">
                          <a:effectLst/>
                        </a:rPr>
                        <a:t>/ONERA</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W/</a:t>
                      </a:r>
                      <a:r>
                        <a:rPr lang="en-US" sz="1400" kern="100" dirty="0" err="1">
                          <a:effectLst/>
                        </a:rPr>
                        <a:t>Ka</a:t>
                      </a:r>
                      <a:r>
                        <a:rPr lang="en-US" sz="1400" kern="100" dirty="0">
                          <a:effectLst/>
                        </a:rPr>
                        <a:t>/Ku/X/C/S/L/P</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0.12</a:t>
                      </a:r>
                      <a:r>
                        <a:rPr lang="zh-CN" sz="1400" kern="100" dirty="0">
                          <a:effectLst/>
                        </a:rPr>
                        <a:t>，</a:t>
                      </a:r>
                      <a:r>
                        <a:rPr lang="en-US" sz="1400" kern="100" dirty="0">
                          <a:effectLst/>
                        </a:rPr>
                        <a:t>0.12</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256648">
                <a:tc>
                  <a:txBody>
                    <a:bodyPr/>
                    <a:lstStyle/>
                    <a:p>
                      <a:pPr algn="just">
                        <a:spcAft>
                          <a:spcPts val="0"/>
                        </a:spcAft>
                      </a:pPr>
                      <a:r>
                        <a:rPr lang="en-US" alt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机载</a:t>
                      </a:r>
                      <a:endParaRPr lang="zh-CN" alt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altLang="en-US"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中国</a:t>
                      </a:r>
                      <a:r>
                        <a:rPr lang="en-US" alt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en-US"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航天二院</a:t>
                      </a:r>
                      <a:r>
                        <a:rPr lang="en-US" alt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23</a:t>
                      </a:r>
                      <a:r>
                        <a:rPr lang="zh-CN" altLang="en-US"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所</a:t>
                      </a:r>
                      <a:endParaRPr 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altLang="zh-CN" sz="1400" b="1" kern="100" dirty="0" err="1">
                          <a:solidFill>
                            <a:srgbClr val="FF0000"/>
                          </a:solidFill>
                          <a:effectLst/>
                          <a:latin typeface="+mn-lt"/>
                          <a:ea typeface="+mn-ea"/>
                          <a:cs typeface="+mn-cs"/>
                        </a:rPr>
                        <a:t>Ka</a:t>
                      </a:r>
                      <a:endParaRPr lang="zh-CN" sz="1400" b="1" kern="100" dirty="0">
                        <a:solidFill>
                          <a:srgbClr val="FF0000"/>
                        </a:solidFill>
                        <a:effectLst/>
                        <a:latin typeface="+mn-lt"/>
                        <a:ea typeface="+mn-ea"/>
                        <a:cs typeface="+mn-cs"/>
                      </a:endParaRPr>
                    </a:p>
                  </a:txBody>
                  <a:tcPr marL="68580" marR="68580" marT="0" marB="0" anchor="ctr"/>
                </a:tc>
                <a:tc>
                  <a:txBody>
                    <a:bodyPr/>
                    <a:lstStyle/>
                    <a:p>
                      <a:pPr algn="just">
                        <a:spcAft>
                          <a:spcPts val="0"/>
                        </a:spcAft>
                      </a:pPr>
                      <a:r>
                        <a:rPr lang="en-US" altLang="zh-CN" sz="1400" b="1" kern="100" dirty="0">
                          <a:solidFill>
                            <a:srgbClr val="FF0000"/>
                          </a:solidFill>
                          <a:effectLst/>
                          <a:latin typeface="+mn-lt"/>
                          <a:ea typeface="+mn-ea"/>
                          <a:cs typeface="+mn-cs"/>
                        </a:rPr>
                        <a:t>0.12</a:t>
                      </a:r>
                      <a:r>
                        <a:rPr lang="zh-CN" altLang="en-US" sz="1400" b="1" kern="100" dirty="0">
                          <a:solidFill>
                            <a:srgbClr val="FF0000"/>
                          </a:solidFill>
                          <a:effectLst/>
                          <a:latin typeface="+mn-lt"/>
                          <a:ea typeface="+mn-ea"/>
                          <a:cs typeface="+mn-cs"/>
                        </a:rPr>
                        <a:t>，</a:t>
                      </a:r>
                      <a:r>
                        <a:rPr lang="en-US" altLang="zh-CN" sz="1400" b="1" kern="100" dirty="0">
                          <a:solidFill>
                            <a:srgbClr val="FF0000"/>
                          </a:solidFill>
                          <a:effectLst/>
                          <a:latin typeface="+mn-lt"/>
                          <a:ea typeface="+mn-ea"/>
                          <a:cs typeface="+mn-cs"/>
                        </a:rPr>
                        <a:t>0.15</a:t>
                      </a:r>
                      <a:endParaRPr lang="zh-CN" sz="1400" b="1" kern="100" dirty="0">
                        <a:solidFill>
                          <a:srgbClr val="FF0000"/>
                        </a:solidFill>
                        <a:effectLst/>
                        <a:latin typeface="+mn-lt"/>
                        <a:ea typeface="+mn-ea"/>
                        <a:cs typeface="+mn-cs"/>
                      </a:endParaRPr>
                    </a:p>
                  </a:txBody>
                  <a:tcPr marL="68580" marR="68580" marT="0" marB="0" anchor="ctr"/>
                </a:tc>
                <a:extLst>
                  <a:ext uri="{0D108BD9-81ED-4DB2-BD59-A6C34878D82A}">
                    <a16:rowId xmlns:a16="http://schemas.microsoft.com/office/drawing/2014/main" val="10009"/>
                  </a:ext>
                </a:extLst>
              </a:tr>
              <a:tr h="256648">
                <a:tc>
                  <a:txBody>
                    <a:bodyPr/>
                    <a:lstStyle/>
                    <a:p>
                      <a:pPr algn="just">
                        <a:spcAft>
                          <a:spcPts val="0"/>
                        </a:spcAft>
                      </a:pPr>
                      <a:r>
                        <a:rPr lang="en-US" alt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机载</a:t>
                      </a:r>
                      <a:endParaRPr lang="zh-CN" alt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altLang="en-US"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中国</a:t>
                      </a:r>
                      <a:r>
                        <a:rPr lang="en-US" alt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en-US"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航天二院</a:t>
                      </a:r>
                      <a:r>
                        <a:rPr lang="en-US" alt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23</a:t>
                      </a:r>
                      <a:r>
                        <a:rPr lang="zh-CN" altLang="en-US"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所</a:t>
                      </a:r>
                      <a:endParaRPr 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altLang="zh-CN" sz="1400" b="1" kern="100" dirty="0">
                          <a:solidFill>
                            <a:srgbClr val="FF0000"/>
                          </a:solidFill>
                          <a:effectLst/>
                          <a:latin typeface="+mn-lt"/>
                          <a:ea typeface="+mn-ea"/>
                          <a:cs typeface="+mn-cs"/>
                        </a:rPr>
                        <a:t>X/C</a:t>
                      </a:r>
                      <a:endParaRPr lang="zh-CN" sz="1400" b="1" kern="100" dirty="0">
                        <a:solidFill>
                          <a:srgbClr val="FF0000"/>
                        </a:solidFill>
                        <a:effectLst/>
                        <a:latin typeface="+mn-lt"/>
                        <a:ea typeface="+mn-ea"/>
                        <a:cs typeface="+mn-cs"/>
                      </a:endParaRPr>
                    </a:p>
                  </a:txBody>
                  <a:tcPr marL="68580" marR="68580" marT="0" marB="0" anchor="ctr"/>
                </a:tc>
                <a:tc>
                  <a:txBody>
                    <a:bodyPr/>
                    <a:lstStyle/>
                    <a:p>
                      <a:pPr algn="just">
                        <a:spcAft>
                          <a:spcPts val="0"/>
                        </a:spcAft>
                      </a:pPr>
                      <a:r>
                        <a:rPr lang="en-US" altLang="zh-CN" sz="1400" b="1" kern="100" dirty="0">
                          <a:solidFill>
                            <a:srgbClr val="FF0000"/>
                          </a:solidFill>
                          <a:effectLst/>
                          <a:latin typeface="+mn-lt"/>
                          <a:ea typeface="+mn-ea"/>
                          <a:cs typeface="+mn-cs"/>
                        </a:rPr>
                        <a:t>0.5</a:t>
                      </a:r>
                      <a:endParaRPr lang="zh-CN" sz="1400" b="1" kern="100" dirty="0">
                        <a:solidFill>
                          <a:srgbClr val="FF0000"/>
                        </a:solidFill>
                        <a:effectLst/>
                        <a:latin typeface="+mn-lt"/>
                        <a:ea typeface="+mn-ea"/>
                        <a:cs typeface="+mn-cs"/>
                      </a:endParaRPr>
                    </a:p>
                  </a:txBody>
                  <a:tcPr marL="68580" marR="68580" marT="0" marB="0" anchor="ctr"/>
                </a:tc>
                <a:extLst>
                  <a:ext uri="{0D108BD9-81ED-4DB2-BD59-A6C34878D82A}">
                    <a16:rowId xmlns:a16="http://schemas.microsoft.com/office/drawing/2014/main" val="10010"/>
                  </a:ext>
                </a:extLst>
              </a:tr>
              <a:tr h="256648">
                <a:tc>
                  <a:txBody>
                    <a:bodyPr/>
                    <a:lstStyle/>
                    <a:p>
                      <a:pPr algn="just">
                        <a:spcAft>
                          <a:spcPts val="0"/>
                        </a:spcAft>
                      </a:pPr>
                      <a:r>
                        <a:rPr lang="en-US" alt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机载</a:t>
                      </a:r>
                      <a:endParaRPr lang="zh-CN" alt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altLang="en-US"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中国</a:t>
                      </a:r>
                      <a:r>
                        <a:rPr lang="en-US" alt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en-US"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中科院电子所</a:t>
                      </a:r>
                      <a:endParaRPr 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altLang="zh-CN" sz="1400" b="1" kern="100" dirty="0">
                          <a:solidFill>
                            <a:srgbClr val="FF0000"/>
                          </a:solidFill>
                          <a:effectLst/>
                          <a:latin typeface="+mn-lt"/>
                          <a:ea typeface="+mn-ea"/>
                          <a:cs typeface="+mn-cs"/>
                        </a:rPr>
                        <a:t>C/P</a:t>
                      </a:r>
                      <a:endParaRPr lang="zh-CN" sz="1400" b="1" kern="100" dirty="0">
                        <a:solidFill>
                          <a:srgbClr val="FF0000"/>
                        </a:solidFill>
                        <a:effectLst/>
                        <a:latin typeface="+mn-lt"/>
                        <a:ea typeface="+mn-ea"/>
                        <a:cs typeface="+mn-cs"/>
                      </a:endParaRPr>
                    </a:p>
                  </a:txBody>
                  <a:tcPr marL="68580" marR="68580" marT="0" marB="0" anchor="ctr"/>
                </a:tc>
                <a:tc>
                  <a:txBody>
                    <a:bodyPr/>
                    <a:lstStyle/>
                    <a:p>
                      <a:pPr algn="just">
                        <a:spcAft>
                          <a:spcPts val="0"/>
                        </a:spcAft>
                      </a:pPr>
                      <a:r>
                        <a:rPr lang="en-US" altLang="zh-CN" sz="1400" b="1" kern="100" dirty="0">
                          <a:solidFill>
                            <a:srgbClr val="FF0000"/>
                          </a:solidFill>
                          <a:effectLst/>
                          <a:latin typeface="+mn-lt"/>
                          <a:ea typeface="+mn-ea"/>
                          <a:cs typeface="+mn-cs"/>
                        </a:rPr>
                        <a:t>0.5</a:t>
                      </a:r>
                      <a:endParaRPr lang="zh-CN" sz="1400" b="1" kern="100" dirty="0">
                        <a:solidFill>
                          <a:srgbClr val="FF0000"/>
                        </a:solidFill>
                        <a:effectLst/>
                        <a:latin typeface="+mn-lt"/>
                        <a:ea typeface="+mn-ea"/>
                        <a:cs typeface="+mn-cs"/>
                      </a:endParaRPr>
                    </a:p>
                  </a:txBody>
                  <a:tcPr marL="68580" marR="68580" marT="0" marB="0" anchor="ctr"/>
                </a:tc>
                <a:extLst>
                  <a:ext uri="{0D108BD9-81ED-4DB2-BD59-A6C34878D82A}">
                    <a16:rowId xmlns:a16="http://schemas.microsoft.com/office/drawing/2014/main" val="10011"/>
                  </a:ext>
                </a:extLst>
              </a:tr>
              <a:tr h="256648">
                <a:tc>
                  <a:txBody>
                    <a:bodyPr/>
                    <a:lstStyle/>
                    <a:p>
                      <a:pPr marL="0" algn="just" defTabSz="914400" rtl="0" eaLnBrk="1" latinLnBrk="0" hangingPunct="1">
                        <a:spcAft>
                          <a:spcPts val="0"/>
                        </a:spcAft>
                      </a:pPr>
                      <a:r>
                        <a:rPr lang="en-US" altLang="zh-CN" sz="1400" b="1" kern="100" dirty="0" err="1">
                          <a:solidFill>
                            <a:schemeClr val="tx1"/>
                          </a:solidFill>
                          <a:effectLst/>
                          <a:latin typeface="+mn-lt"/>
                          <a:ea typeface="+mn-ea"/>
                          <a:cs typeface="+mn-cs"/>
                        </a:rPr>
                        <a:t>Terrasar</a:t>
                      </a:r>
                      <a:r>
                        <a:rPr lang="en-US" altLang="zh-CN" sz="1400" b="1" kern="100" dirty="0">
                          <a:solidFill>
                            <a:schemeClr val="tx1"/>
                          </a:solidFill>
                          <a:effectLst/>
                          <a:latin typeface="+mn-lt"/>
                          <a:ea typeface="+mn-ea"/>
                          <a:cs typeface="+mn-cs"/>
                        </a:rPr>
                        <a:t>-X</a:t>
                      </a:r>
                      <a:endParaRPr lang="zh-CN" sz="1400" b="1" kern="100" dirty="0">
                        <a:solidFill>
                          <a:schemeClr val="tx1"/>
                        </a:solidFill>
                        <a:effectLst/>
                        <a:latin typeface="+mn-lt"/>
                        <a:ea typeface="+mn-ea"/>
                        <a:cs typeface="+mn-cs"/>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星载</a:t>
                      </a:r>
                      <a:endParaRPr lang="zh-CN" alt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altLang="en-US"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德国</a:t>
                      </a:r>
                      <a:r>
                        <a:rPr lang="en-US" alt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/DLR</a:t>
                      </a:r>
                      <a:endParaRPr 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altLang="zh-CN" sz="1400" kern="100" dirty="0">
                          <a:effectLst/>
                        </a:rPr>
                        <a:t>X</a:t>
                      </a:r>
                      <a:endParaRPr lang="zh-CN" alt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just" defTabSz="914400" rtl="0" eaLnBrk="1" latinLnBrk="0" hangingPunct="1">
                        <a:spcAft>
                          <a:spcPts val="0"/>
                        </a:spcAft>
                      </a:pPr>
                      <a:r>
                        <a:rPr lang="en-US" altLang="zh-CN" sz="1400" kern="100" dirty="0">
                          <a:solidFill>
                            <a:schemeClr val="dk1"/>
                          </a:solidFill>
                          <a:effectLst/>
                          <a:latin typeface="+mn-lt"/>
                          <a:ea typeface="+mn-ea"/>
                          <a:cs typeface="+mn-cs"/>
                        </a:rPr>
                        <a:t>0.25 (spotlight)</a:t>
                      </a:r>
                      <a:endParaRPr lang="zh-CN" sz="14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0012"/>
                  </a:ext>
                </a:extLst>
              </a:tr>
              <a:tr h="256648">
                <a:tc>
                  <a:txBody>
                    <a:bodyPr/>
                    <a:lstStyle/>
                    <a:p>
                      <a:pPr marL="0" algn="just" defTabSz="914400" rtl="0" eaLnBrk="1" latinLnBrk="0" hangingPunct="1">
                        <a:spcAft>
                          <a:spcPts val="0"/>
                        </a:spcAft>
                      </a:pPr>
                      <a:r>
                        <a:rPr lang="en-US" altLang="zh-CN" sz="1400" b="1" kern="100" dirty="0">
                          <a:solidFill>
                            <a:schemeClr val="tx1"/>
                          </a:solidFill>
                          <a:effectLst/>
                          <a:latin typeface="+mn-lt"/>
                          <a:ea typeface="+mn-ea"/>
                          <a:cs typeface="+mn-cs"/>
                        </a:rPr>
                        <a:t>SAR-Lupe(5</a:t>
                      </a:r>
                      <a:r>
                        <a:rPr lang="zh-CN" altLang="en-US" sz="1400" b="1" kern="100" dirty="0">
                          <a:solidFill>
                            <a:schemeClr val="tx1"/>
                          </a:solidFill>
                          <a:effectLst/>
                          <a:latin typeface="+mn-lt"/>
                          <a:ea typeface="+mn-ea"/>
                          <a:cs typeface="+mn-cs"/>
                        </a:rPr>
                        <a:t>颗</a:t>
                      </a:r>
                      <a:r>
                        <a:rPr lang="en-US" altLang="zh-CN" sz="1400" b="1" kern="100" dirty="0">
                          <a:solidFill>
                            <a:schemeClr val="tx1"/>
                          </a:solidFill>
                          <a:effectLst/>
                          <a:latin typeface="+mn-lt"/>
                          <a:ea typeface="+mn-ea"/>
                          <a:cs typeface="+mn-cs"/>
                        </a:rPr>
                        <a:t>)</a:t>
                      </a:r>
                      <a:endParaRPr lang="zh-CN" sz="1400" b="1" kern="100" dirty="0">
                        <a:solidFill>
                          <a:schemeClr val="tx1"/>
                        </a:solidFill>
                        <a:effectLst/>
                        <a:latin typeface="+mn-lt"/>
                        <a:ea typeface="+mn-ea"/>
                        <a:cs typeface="+mn-cs"/>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星载</a:t>
                      </a:r>
                      <a:endParaRPr lang="zh-CN" altLang="zh-CN" sz="1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德国</a:t>
                      </a:r>
                      <a:r>
                        <a:rPr lang="en-US" alt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/DLR</a:t>
                      </a:r>
                      <a:endParaRPr lang="zh-CN" alt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altLang="zh-CN" sz="1400" kern="100" dirty="0">
                          <a:effectLst/>
                        </a:rPr>
                        <a:t>X</a:t>
                      </a:r>
                      <a:endParaRPr lang="zh-CN" alt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just" defTabSz="914400" rtl="0" eaLnBrk="1" latinLnBrk="0" hangingPunct="1">
                        <a:spcAft>
                          <a:spcPts val="0"/>
                        </a:spcAft>
                      </a:pPr>
                      <a:r>
                        <a:rPr lang="en-US" altLang="zh-CN" sz="1400" kern="100" dirty="0">
                          <a:solidFill>
                            <a:schemeClr val="dk1"/>
                          </a:solidFill>
                          <a:effectLst/>
                          <a:latin typeface="+mn-lt"/>
                          <a:ea typeface="+mn-ea"/>
                          <a:cs typeface="+mn-cs"/>
                        </a:rPr>
                        <a:t>0.5</a:t>
                      </a:r>
                      <a:endParaRPr lang="zh-CN" sz="14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0013"/>
                  </a:ext>
                </a:extLst>
              </a:tr>
            </a:tbl>
          </a:graphicData>
        </a:graphic>
      </p:graphicFrame>
      <p:sp>
        <p:nvSpPr>
          <p:cNvPr id="3" name="文本框 2"/>
          <p:cNvSpPr txBox="1"/>
          <p:nvPr/>
        </p:nvSpPr>
        <p:spPr>
          <a:xfrm>
            <a:off x="2667000" y="2438400"/>
            <a:ext cx="4267200" cy="369332"/>
          </a:xfrm>
          <a:prstGeom prst="rect">
            <a:avLst/>
          </a:prstGeom>
          <a:noFill/>
        </p:spPr>
        <p:txBody>
          <a:bodyPr wrap="square" rtlCol="0">
            <a:spAutoFit/>
          </a:bodyPr>
          <a:lstStyle/>
          <a:p>
            <a:r>
              <a:rPr lang="zh-CN" altLang="en-US" b="1" dirty="0">
                <a:solidFill>
                  <a:schemeClr val="accent2"/>
                </a:solidFill>
                <a:latin typeface="黑体" panose="02010609060101010101" pitchFamily="49" charset="-122"/>
                <a:ea typeface="黑体" panose="02010609060101010101" pitchFamily="49" charset="-122"/>
              </a:rPr>
              <a:t>据不完全统计，现有的</a:t>
            </a:r>
            <a:r>
              <a:rPr lang="en-US" altLang="zh-CN" b="1" dirty="0">
                <a:solidFill>
                  <a:schemeClr val="accent2"/>
                </a:solidFill>
                <a:latin typeface="黑体" panose="02010609060101010101" pitchFamily="49" charset="-122"/>
                <a:ea typeface="黑体" panose="02010609060101010101" pitchFamily="49" charset="-122"/>
              </a:rPr>
              <a:t>UHR SAR</a:t>
            </a:r>
            <a:r>
              <a:rPr lang="zh-CN" altLang="en-US" b="1" dirty="0">
                <a:solidFill>
                  <a:schemeClr val="accent2"/>
                </a:solidFill>
                <a:latin typeface="黑体" panose="02010609060101010101" pitchFamily="49" charset="-122"/>
                <a:ea typeface="黑体" panose="02010609060101010101" pitchFamily="49" charset="-122"/>
              </a:rPr>
              <a:t>系统</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内容占位符 2"/>
          <p:cNvSpPr>
            <a:spLocks noGrp="1"/>
          </p:cNvSpPr>
          <p:nvPr>
            <p:ph idx="1"/>
          </p:nvPr>
        </p:nvSpPr>
        <p:spPr>
          <a:xfrm>
            <a:off x="457200" y="990600"/>
            <a:ext cx="8229600" cy="4800600"/>
          </a:xfrm>
        </p:spPr>
        <p:txBody>
          <a:bodyPr/>
          <a:lstStyle/>
          <a:p>
            <a:pPr marL="0" indent="0">
              <a:buNone/>
            </a:pPr>
            <a:r>
              <a:rPr lang="zh-CN" altLang="en-US" b="1" dirty="0">
                <a:solidFill>
                  <a:srgbClr val="FF0000"/>
                </a:solidFill>
                <a:latin typeface="黑体" panose="02010609060101010101" pitchFamily="49" charset="-122"/>
                <a:ea typeface="黑体" panose="02010609060101010101" pitchFamily="49" charset="-122"/>
              </a:rPr>
              <a:t>那么，</a:t>
            </a:r>
            <a:endParaRPr lang="en-US" altLang="zh-CN" b="1" dirty="0">
              <a:solidFill>
                <a:srgbClr val="FF0000"/>
              </a:solidFill>
              <a:latin typeface="黑体" panose="02010609060101010101" pitchFamily="49" charset="-122"/>
              <a:ea typeface="黑体" panose="02010609060101010101" pitchFamily="49" charset="-122"/>
            </a:endParaRPr>
          </a:p>
          <a:p>
            <a:pPr marL="914400" lvl="1" indent="-457200">
              <a:spcBef>
                <a:spcPts val="1200"/>
              </a:spcBef>
              <a:buFont typeface="+mj-lt"/>
              <a:buAutoNum type="arabicPeriod"/>
            </a:pPr>
            <a:r>
              <a:rPr lang="en-US" altLang="zh-CN" sz="2000" b="1" dirty="0">
                <a:latin typeface="黑体" panose="02010609060101010101" pitchFamily="49" charset="-122"/>
                <a:ea typeface="黑体" panose="02010609060101010101" pitchFamily="49" charset="-122"/>
              </a:rPr>
              <a:t>UHR SAR</a:t>
            </a:r>
            <a:r>
              <a:rPr lang="zh-CN" altLang="en-US" sz="2000" b="1" dirty="0">
                <a:latin typeface="黑体" panose="02010609060101010101" pitchFamily="49" charset="-122"/>
                <a:ea typeface="黑体" panose="02010609060101010101" pitchFamily="49" charset="-122"/>
              </a:rPr>
              <a:t>中的地物什么样，与其他</a:t>
            </a:r>
            <a:r>
              <a:rPr lang="en-US" altLang="zh-CN" sz="2000" b="1" dirty="0">
                <a:latin typeface="黑体" panose="02010609060101010101" pitchFamily="49" charset="-122"/>
                <a:ea typeface="黑体" panose="02010609060101010101" pitchFamily="49" charset="-122"/>
              </a:rPr>
              <a:t>SAR</a:t>
            </a:r>
            <a:r>
              <a:rPr lang="zh-CN" altLang="en-US" sz="2000" b="1" dirty="0">
                <a:latin typeface="黑体" panose="02010609060101010101" pitchFamily="49" charset="-122"/>
                <a:ea typeface="黑体" panose="02010609060101010101" pitchFamily="49" charset="-122"/>
              </a:rPr>
              <a:t>有什么区别？</a:t>
            </a:r>
            <a:endParaRPr lang="en-US" altLang="zh-CN" sz="2000" b="1" dirty="0">
              <a:latin typeface="黑体" panose="02010609060101010101" pitchFamily="49" charset="-122"/>
              <a:ea typeface="黑体" panose="02010609060101010101" pitchFamily="49" charset="-122"/>
            </a:endParaRPr>
          </a:p>
          <a:p>
            <a:pPr marL="914400" lvl="1" indent="-457200">
              <a:spcBef>
                <a:spcPts val="1200"/>
              </a:spcBef>
              <a:buFont typeface="+mj-lt"/>
              <a:buAutoNum type="arabicPeriod"/>
            </a:pPr>
            <a:r>
              <a:rPr lang="en-US" altLang="zh-CN" sz="2000" b="1" dirty="0">
                <a:latin typeface="黑体" panose="02010609060101010101" pitchFamily="49" charset="-122"/>
                <a:ea typeface="黑体" panose="02010609060101010101" pitchFamily="49" charset="-122"/>
              </a:rPr>
              <a:t>UHR SAR</a:t>
            </a:r>
            <a:r>
              <a:rPr lang="zh-CN" altLang="en-US" sz="2000" b="1" dirty="0">
                <a:latin typeface="黑体" panose="02010609060101010101" pitchFamily="49" charset="-122"/>
                <a:ea typeface="黑体" panose="02010609060101010101" pitchFamily="49" charset="-122"/>
              </a:rPr>
              <a:t>复数据的统计信息具有什么分布形式？</a:t>
            </a:r>
            <a:endParaRPr lang="en-US" altLang="zh-CN" sz="2000" b="1" dirty="0">
              <a:latin typeface="黑体" panose="02010609060101010101" pitchFamily="49" charset="-122"/>
              <a:ea typeface="黑体" panose="02010609060101010101" pitchFamily="49" charset="-122"/>
            </a:endParaRPr>
          </a:p>
          <a:p>
            <a:pPr marL="914400" lvl="1" indent="-457200">
              <a:spcBef>
                <a:spcPts val="1200"/>
              </a:spcBef>
              <a:buFont typeface="+mj-lt"/>
              <a:buAutoNum type="arabicPeriod"/>
            </a:pPr>
            <a:r>
              <a:rPr lang="zh-CN" altLang="en-US" sz="2000" b="1" dirty="0">
                <a:latin typeface="黑体" panose="02010609060101010101" pitchFamily="49" charset="-122"/>
                <a:ea typeface="黑体" panose="02010609060101010101" pitchFamily="49" charset="-122"/>
              </a:rPr>
              <a:t>其散射机理是否还可以用随机游走模型进行解释，否则应如何理解？</a:t>
            </a:r>
            <a:endParaRPr lang="en-US" altLang="zh-CN" sz="2000" b="1" dirty="0">
              <a:latin typeface="黑体" panose="02010609060101010101" pitchFamily="49" charset="-122"/>
              <a:ea typeface="黑体" panose="02010609060101010101" pitchFamily="49" charset="-122"/>
            </a:endParaRPr>
          </a:p>
          <a:p>
            <a:pPr marL="914400" lvl="1" indent="-457200">
              <a:spcBef>
                <a:spcPts val="1200"/>
              </a:spcBef>
              <a:buFont typeface="+mj-lt"/>
              <a:buAutoNum type="arabicPeriod"/>
            </a:pPr>
            <a:r>
              <a:rPr lang="zh-CN" altLang="en-US" sz="2000" b="1" dirty="0">
                <a:latin typeface="黑体" panose="02010609060101010101" pitchFamily="49" charset="-122"/>
                <a:ea typeface="黑体" panose="02010609060101010101" pitchFamily="49" charset="-122"/>
              </a:rPr>
              <a:t>在</a:t>
            </a:r>
            <a:r>
              <a:rPr lang="en-US" altLang="zh-CN" sz="2000" b="1" dirty="0">
                <a:latin typeface="黑体" panose="02010609060101010101" pitchFamily="49" charset="-122"/>
                <a:ea typeface="黑体" panose="02010609060101010101" pitchFamily="49" charset="-122"/>
              </a:rPr>
              <a:t>UHR SAR</a:t>
            </a:r>
            <a:r>
              <a:rPr lang="zh-CN" altLang="en-US" sz="2000" b="1" dirty="0">
                <a:latin typeface="黑体" panose="02010609060101010101" pitchFamily="49" charset="-122"/>
                <a:ea typeface="黑体" panose="02010609060101010101" pitchFamily="49" charset="-122"/>
              </a:rPr>
              <a:t>中可以识别什么样的地物类别，这些类别怎样定义，可以获取多少种类别？</a:t>
            </a:r>
            <a:endParaRPr lang="en-US" altLang="zh-CN" sz="2000" b="1" dirty="0">
              <a:latin typeface="黑体" panose="02010609060101010101" pitchFamily="49" charset="-122"/>
              <a:ea typeface="黑体" panose="02010609060101010101" pitchFamily="49" charset="-122"/>
            </a:endParaRPr>
          </a:p>
          <a:p>
            <a:pPr marL="914400" lvl="1" indent="-457200">
              <a:spcBef>
                <a:spcPts val="1200"/>
              </a:spcBef>
              <a:buFont typeface="+mj-lt"/>
              <a:buAutoNum type="arabicPeriod"/>
            </a:pPr>
            <a:r>
              <a:rPr lang="zh-CN" altLang="en-US" sz="2000" b="1" dirty="0">
                <a:latin typeface="黑体" panose="02010609060101010101" pitchFamily="49" charset="-122"/>
                <a:ea typeface="黑体" panose="02010609060101010101" pitchFamily="49" charset="-122"/>
              </a:rPr>
              <a:t>在分类中可以用到什么特征？经典特征还是否适用？</a:t>
            </a:r>
            <a:endParaRPr lang="en-US" altLang="zh-CN" sz="2000" b="1" dirty="0">
              <a:latin typeface="黑体" panose="02010609060101010101" pitchFamily="49" charset="-122"/>
              <a:ea typeface="黑体" panose="02010609060101010101" pitchFamily="49" charset="-122"/>
            </a:endParaRPr>
          </a:p>
          <a:p>
            <a:pPr marL="914400" lvl="1" indent="-457200">
              <a:spcBef>
                <a:spcPts val="1200"/>
              </a:spcBef>
              <a:buFont typeface="+mj-lt"/>
              <a:buAutoNum type="arabicPeriod"/>
            </a:pPr>
            <a:r>
              <a:rPr lang="zh-CN" altLang="en-US" sz="2000" b="1" dirty="0">
                <a:latin typeface="黑体" panose="02010609060101010101" pitchFamily="49" charset="-122"/>
                <a:ea typeface="黑体" panose="02010609060101010101" pitchFamily="49" charset="-122"/>
              </a:rPr>
              <a:t>怎样验证和评价地物识别结果？</a:t>
            </a:r>
            <a:endParaRPr lang="en-US" altLang="zh-CN" sz="2000" b="1"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1790" y="5715000"/>
            <a:ext cx="727710" cy="60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7292" y="511116"/>
            <a:ext cx="8694308" cy="479484"/>
          </a:xfrm>
        </p:spPr>
        <p:txBody>
          <a:bodyPr/>
          <a:lstStyle/>
          <a:p>
            <a:pPr marL="0" indent="0">
              <a:buNone/>
              <a:defRPr/>
            </a:pPr>
            <a:r>
              <a:rPr lang="en-US" altLang="zh-CN" sz="2400" b="1" dirty="0">
                <a:solidFill>
                  <a:srgbClr val="FF0000"/>
                </a:solidFill>
                <a:latin typeface="黑体" panose="02010609060101010101" pitchFamily="49" charset="-122"/>
                <a:ea typeface="黑体" panose="02010609060101010101" pitchFamily="49" charset="-122"/>
              </a:rPr>
              <a:t>1.UHR SAR</a:t>
            </a:r>
            <a:r>
              <a:rPr lang="zh-CN" altLang="en-US" sz="2400" b="1" dirty="0">
                <a:solidFill>
                  <a:srgbClr val="FF0000"/>
                </a:solidFill>
                <a:latin typeface="黑体" panose="02010609060101010101" pitchFamily="49" charset="-122"/>
                <a:ea typeface="黑体" panose="02010609060101010101" pitchFamily="49" charset="-122"/>
              </a:rPr>
              <a:t>中的地物什么样，与传统</a:t>
            </a:r>
            <a:r>
              <a:rPr lang="en-US" altLang="zh-CN" sz="2400" b="1" dirty="0">
                <a:solidFill>
                  <a:srgbClr val="FF0000"/>
                </a:solidFill>
                <a:latin typeface="黑体" panose="02010609060101010101" pitchFamily="49" charset="-122"/>
                <a:ea typeface="黑体" panose="02010609060101010101" pitchFamily="49" charset="-122"/>
              </a:rPr>
              <a:t>SAR</a:t>
            </a:r>
            <a:r>
              <a:rPr lang="zh-CN" altLang="en-US" sz="2400" b="1" dirty="0">
                <a:solidFill>
                  <a:srgbClr val="FF0000"/>
                </a:solidFill>
                <a:latin typeface="黑体" panose="02010609060101010101" pitchFamily="49" charset="-122"/>
                <a:ea typeface="黑体" panose="02010609060101010101" pitchFamily="49" charset="-122"/>
              </a:rPr>
              <a:t>有什么区别？</a:t>
            </a:r>
            <a:endParaRPr lang="en-US" altLang="zh-CN" sz="2400" b="1" dirty="0">
              <a:solidFill>
                <a:srgbClr val="FF0000"/>
              </a:solidFill>
              <a:latin typeface="黑体" panose="02010609060101010101" pitchFamily="49" charset="-122"/>
              <a:ea typeface="黑体" panose="02010609060101010101" pitchFamily="49" charset="-122"/>
            </a:endParaRPr>
          </a:p>
          <a:p>
            <a:pPr marL="0" indent="0">
              <a:buFontTx/>
              <a:buNone/>
              <a:defRPr/>
            </a:pPr>
            <a:endParaRPr lang="zh-CN" altLang="en-US" sz="2400" dirty="0">
              <a:latin typeface="黑体" panose="02010609060101010101" pitchFamily="49" charset="-122"/>
              <a:ea typeface="黑体" panose="02010609060101010101" pitchFamily="49" charset="-122"/>
            </a:endParaRPr>
          </a:p>
        </p:txBody>
      </p:sp>
      <p:pic>
        <p:nvPicPr>
          <p:cNvPr id="512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996499"/>
            <a:ext cx="2525713"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96499"/>
            <a:ext cx="2209800"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996499"/>
            <a:ext cx="2514600" cy="157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10856" y="3749099"/>
            <a:ext cx="252571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矩形 7"/>
          <p:cNvSpPr>
            <a:spLocks noChangeArrowheads="1"/>
          </p:cNvSpPr>
          <p:nvPr/>
        </p:nvSpPr>
        <p:spPr bwMode="auto">
          <a:xfrm>
            <a:off x="297292" y="4568743"/>
            <a:ext cx="3700673"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lvl="1" indent="-285750" algn="just" eaLnBrk="1" hangingPunct="1">
              <a:spcBef>
                <a:spcPts val="600"/>
              </a:spcBef>
              <a:buFont typeface="Wingdings" panose="05000000000000000000" pitchFamily="2" charset="2"/>
              <a:buChar char="ü"/>
            </a:pPr>
            <a:r>
              <a:rPr lang="zh-CN" altLang="en-US" b="1" dirty="0">
                <a:solidFill>
                  <a:schemeClr val="accent2"/>
                </a:solidFill>
                <a:latin typeface="黑体" panose="02010609060101010101" pitchFamily="49" charset="-122"/>
                <a:ea typeface="黑体" panose="02010609060101010101" pitchFamily="49" charset="-122"/>
              </a:rPr>
              <a:t>中低分辨率</a:t>
            </a:r>
            <a:r>
              <a:rPr lang="en-US" altLang="zh-CN" b="1" dirty="0">
                <a:solidFill>
                  <a:schemeClr val="accent2"/>
                </a:solidFill>
                <a:latin typeface="黑体" panose="02010609060101010101" pitchFamily="49" charset="-122"/>
                <a:ea typeface="黑体" panose="02010609060101010101" pitchFamily="49" charset="-122"/>
              </a:rPr>
              <a:t>SAR</a:t>
            </a:r>
            <a:r>
              <a:rPr lang="zh-CN" altLang="en-US" b="1" dirty="0">
                <a:solidFill>
                  <a:schemeClr val="accent2"/>
                </a:solidFill>
                <a:latin typeface="黑体" panose="02010609060101010101" pitchFamily="49" charset="-122"/>
                <a:ea typeface="黑体" panose="02010609060101010101" pitchFamily="49" charset="-122"/>
              </a:rPr>
              <a:t>反映建成区斑块</a:t>
            </a:r>
            <a:endParaRPr lang="en-US" altLang="zh-CN" b="1" dirty="0">
              <a:solidFill>
                <a:schemeClr val="accent2"/>
              </a:solidFill>
              <a:latin typeface="黑体" panose="02010609060101010101" pitchFamily="49" charset="-122"/>
              <a:ea typeface="黑体" panose="02010609060101010101" pitchFamily="49" charset="-122"/>
            </a:endParaRPr>
          </a:p>
          <a:p>
            <a:pPr marL="285750" lvl="1" indent="-285750" algn="just" eaLnBrk="1" hangingPunct="1">
              <a:spcBef>
                <a:spcPts val="600"/>
              </a:spcBef>
              <a:buFont typeface="Wingdings" panose="05000000000000000000" pitchFamily="2" charset="2"/>
              <a:buChar char="ü"/>
            </a:pPr>
            <a:r>
              <a:rPr lang="en-US" altLang="zh-CN" b="1" dirty="0">
                <a:solidFill>
                  <a:schemeClr val="accent2"/>
                </a:solidFill>
                <a:latin typeface="黑体" panose="02010609060101010101" pitchFamily="49" charset="-122"/>
                <a:ea typeface="黑体" panose="02010609060101010101" pitchFamily="49" charset="-122"/>
              </a:rPr>
              <a:t>VHR SAR</a:t>
            </a:r>
            <a:r>
              <a:rPr lang="zh-CN" altLang="en-US" b="1" dirty="0">
                <a:solidFill>
                  <a:schemeClr val="accent2"/>
                </a:solidFill>
                <a:latin typeface="黑体" panose="02010609060101010101" pitchFamily="49" charset="-122"/>
                <a:ea typeface="黑体" panose="02010609060101010101" pitchFamily="49" charset="-122"/>
              </a:rPr>
              <a:t>反映建筑物的整体形状</a:t>
            </a:r>
            <a:endParaRPr lang="en-US" altLang="zh-CN" b="1" dirty="0">
              <a:solidFill>
                <a:schemeClr val="accent2"/>
              </a:solidFill>
              <a:latin typeface="黑体" panose="02010609060101010101" pitchFamily="49" charset="-122"/>
              <a:ea typeface="黑体" panose="02010609060101010101" pitchFamily="49" charset="-122"/>
            </a:endParaRPr>
          </a:p>
          <a:p>
            <a:pPr marL="285750" lvl="1" indent="-285750" algn="just" eaLnBrk="1" hangingPunct="1">
              <a:spcBef>
                <a:spcPts val="600"/>
              </a:spcBef>
              <a:buFont typeface="Wingdings" panose="05000000000000000000" pitchFamily="2" charset="2"/>
              <a:buChar char="ü"/>
            </a:pPr>
            <a:r>
              <a:rPr lang="en-US" altLang="zh-CN" b="1" dirty="0">
                <a:solidFill>
                  <a:schemeClr val="accent2"/>
                </a:solidFill>
                <a:latin typeface="黑体" panose="02010609060101010101" pitchFamily="49" charset="-122"/>
                <a:ea typeface="黑体" panose="02010609060101010101" pitchFamily="49" charset="-122"/>
              </a:rPr>
              <a:t>UHR SAR</a:t>
            </a:r>
            <a:r>
              <a:rPr lang="zh-CN" altLang="en-US" b="1" dirty="0">
                <a:solidFill>
                  <a:schemeClr val="accent2"/>
                </a:solidFill>
                <a:latin typeface="黑体" panose="02010609060101010101" pitchFamily="49" charset="-122"/>
                <a:ea typeface="黑体" panose="02010609060101010101" pitchFamily="49" charset="-122"/>
              </a:rPr>
              <a:t>反映建筑物表面的组成细节</a:t>
            </a:r>
            <a:endParaRPr lang="en-US" altLang="zh-CN" b="1" dirty="0">
              <a:solidFill>
                <a:schemeClr val="accent2"/>
              </a:solidFill>
              <a:latin typeface="黑体" panose="02010609060101010101" pitchFamily="49" charset="-122"/>
              <a:ea typeface="黑体" panose="02010609060101010101" pitchFamily="49" charset="-122"/>
            </a:endParaRPr>
          </a:p>
        </p:txBody>
      </p:sp>
      <p:sp>
        <p:nvSpPr>
          <p:cNvPr id="2" name="矩形 1"/>
          <p:cNvSpPr/>
          <p:nvPr/>
        </p:nvSpPr>
        <p:spPr>
          <a:xfrm>
            <a:off x="6972300" y="4053899"/>
            <a:ext cx="1851025" cy="1323439"/>
          </a:xfrm>
          <a:prstGeom prst="rect">
            <a:avLst/>
          </a:prstGeom>
          <a:solidFill>
            <a:schemeClr val="accent1"/>
          </a:solidFill>
          <a:ln w="19050">
            <a:noFill/>
            <a:prstDash val="sysDash"/>
          </a:ln>
        </p:spPr>
        <p:txBody>
          <a:bodyPr wrap="square">
            <a:spAutoFit/>
          </a:bodyPr>
          <a:lstStyle/>
          <a:p>
            <a:pPr marL="0" lvl="1" algn="just">
              <a:spcBef>
                <a:spcPts val="600"/>
              </a:spcBef>
            </a:pPr>
            <a:r>
              <a:rPr lang="en-US" altLang="zh-CN" sz="1600" dirty="0">
                <a:latin typeface="黑体" panose="02010609060101010101" pitchFamily="49" charset="-122"/>
                <a:ea typeface="黑体" panose="02010609060101010101" pitchFamily="49" charset="-122"/>
              </a:rPr>
              <a:t>UHRSAR</a:t>
            </a:r>
            <a:r>
              <a:rPr lang="zh-CN" altLang="en-US" sz="1600" dirty="0">
                <a:latin typeface="黑体" panose="02010609060101010101" pitchFamily="49" charset="-122"/>
                <a:ea typeface="黑体" panose="02010609060101010101" pitchFamily="49" charset="-122"/>
              </a:rPr>
              <a:t>散射现象非常复杂，建筑物表现为点、线高度混杂的框架而不再是连续的面状整体</a:t>
            </a:r>
            <a:endParaRPr lang="en-US" altLang="zh-CN" sz="1600" dirty="0">
              <a:latin typeface="黑体" panose="02010609060101010101" pitchFamily="49" charset="-122"/>
              <a:ea typeface="黑体" panose="02010609060101010101" pitchFamily="49" charset="-122"/>
            </a:endParaRPr>
          </a:p>
        </p:txBody>
      </p:sp>
      <p:sp>
        <p:nvSpPr>
          <p:cNvPr id="4" name="右箭头 3"/>
          <p:cNvSpPr/>
          <p:nvPr/>
        </p:nvSpPr>
        <p:spPr>
          <a:xfrm rot="16200000">
            <a:off x="7707312" y="3634799"/>
            <a:ext cx="3810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sp>
        <p:nvSpPr>
          <p:cNvPr id="11" name="矩形 10"/>
          <p:cNvSpPr/>
          <p:nvPr/>
        </p:nvSpPr>
        <p:spPr>
          <a:xfrm>
            <a:off x="4305300" y="5739825"/>
            <a:ext cx="2531269" cy="584775"/>
          </a:xfrm>
          <a:prstGeom prst="rect">
            <a:avLst/>
          </a:prstGeom>
          <a:solidFill>
            <a:schemeClr val="accent1"/>
          </a:solidFill>
          <a:ln w="19050">
            <a:noFill/>
            <a:prstDash val="sysDash"/>
          </a:ln>
        </p:spPr>
        <p:txBody>
          <a:bodyPr wrap="square">
            <a:spAutoFit/>
          </a:bodyPr>
          <a:lstStyle/>
          <a:p>
            <a:pPr marL="0" lvl="1" algn="just">
              <a:spcBef>
                <a:spcPts val="600"/>
              </a:spcBef>
            </a:pPr>
            <a:r>
              <a:rPr lang="en-US" altLang="zh-CN" sz="1600" dirty="0">
                <a:latin typeface="黑体" panose="02010609060101010101" pitchFamily="49" charset="-122"/>
                <a:ea typeface="黑体" panose="02010609060101010101" pitchFamily="49" charset="-122"/>
              </a:rPr>
              <a:t>UHR</a:t>
            </a:r>
            <a:r>
              <a:rPr lang="zh-CN" altLang="en-US" sz="1600" dirty="0">
                <a:latin typeface="黑体" panose="02010609060101010101" pitchFamily="49" charset="-122"/>
                <a:ea typeface="黑体" panose="02010609060101010101" pitchFamily="49" charset="-122"/>
              </a:rPr>
              <a:t>光学影像中的建筑仍然是均质连续的面状整体</a:t>
            </a:r>
            <a:endParaRPr lang="en-US" altLang="zh-CN" sz="1600" dirty="0">
              <a:latin typeface="黑体" panose="02010609060101010101" pitchFamily="49" charset="-122"/>
              <a:ea typeface="黑体" panose="02010609060101010101" pitchFamily="49" charset="-122"/>
            </a:endParaRPr>
          </a:p>
        </p:txBody>
      </p:sp>
      <p:sp>
        <p:nvSpPr>
          <p:cNvPr id="12" name="右箭头 11"/>
          <p:cNvSpPr/>
          <p:nvPr/>
        </p:nvSpPr>
        <p:spPr>
          <a:xfrm rot="16200000">
            <a:off x="5448300" y="5308439"/>
            <a:ext cx="381000" cy="48177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sp>
        <p:nvSpPr>
          <p:cNvPr id="24" name="文本框 23"/>
          <p:cNvSpPr txBox="1"/>
          <p:nvPr/>
        </p:nvSpPr>
        <p:spPr>
          <a:xfrm>
            <a:off x="3657600" y="1307068"/>
            <a:ext cx="1811714"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以城市区为例：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2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12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1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12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8" grpId="0"/>
      <p:bldP spid="2" grpId="0" animBg="1"/>
      <p:bldP spid="4" grpId="0" animBg="1"/>
      <p:bldP spid="11" grpId="0" animBg="1"/>
      <p:bldP spid="12" grpId="0" animBg="1"/>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9100" y="457200"/>
            <a:ext cx="8458200" cy="4572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2. UHR SAR</a:t>
            </a:r>
            <a:r>
              <a:rPr lang="zh-CN" altLang="en-US" sz="2400" b="1" dirty="0">
                <a:solidFill>
                  <a:srgbClr val="FF0000"/>
                </a:solidFill>
                <a:latin typeface="黑体" panose="02010609060101010101" pitchFamily="49" charset="-122"/>
                <a:ea typeface="黑体" panose="02010609060101010101" pitchFamily="49" charset="-122"/>
              </a:rPr>
              <a:t>原始数据具有怎样的统计分布形式？</a:t>
            </a:r>
            <a:endParaRPr lang="en-US" altLang="zh-CN" sz="2400" b="1" dirty="0">
              <a:solidFill>
                <a:srgbClr val="FF0000"/>
              </a:solidFill>
              <a:latin typeface="黑体" panose="02010609060101010101" pitchFamily="49" charset="-122"/>
              <a:ea typeface="黑体" panose="02010609060101010101" pitchFamily="49" charset="-122"/>
            </a:endParaRPr>
          </a:p>
        </p:txBody>
      </p:sp>
      <p:grpSp>
        <p:nvGrpSpPr>
          <p:cNvPr id="26" name="组合 25"/>
          <p:cNvGrpSpPr/>
          <p:nvPr/>
        </p:nvGrpSpPr>
        <p:grpSpPr>
          <a:xfrm>
            <a:off x="529214" y="1447800"/>
            <a:ext cx="3509386" cy="3097713"/>
            <a:chOff x="529214" y="1828800"/>
            <a:chExt cx="3509386" cy="3097713"/>
          </a:xfrm>
        </p:grpSpPr>
        <p:grpSp>
          <p:nvGrpSpPr>
            <p:cNvPr id="4" name="组合 3"/>
            <p:cNvGrpSpPr/>
            <p:nvPr/>
          </p:nvGrpSpPr>
          <p:grpSpPr>
            <a:xfrm>
              <a:off x="529214" y="1828800"/>
              <a:ext cx="3509386" cy="3097713"/>
              <a:chOff x="4796414" y="3429000"/>
              <a:chExt cx="3509386" cy="3097713"/>
            </a:xfrm>
          </p:grpSpPr>
          <p:grpSp>
            <p:nvGrpSpPr>
              <p:cNvPr id="5" name="组合 4"/>
              <p:cNvGrpSpPr/>
              <p:nvPr/>
            </p:nvGrpSpPr>
            <p:grpSpPr>
              <a:xfrm>
                <a:off x="4800600" y="3429000"/>
                <a:ext cx="3505200" cy="2821071"/>
                <a:chOff x="4800600" y="3429000"/>
                <a:chExt cx="3505200" cy="2821071"/>
              </a:xfrm>
            </p:grpSpPr>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429000"/>
                  <a:ext cx="3505200" cy="282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14"/>
                <p:cNvSpPr txBox="1"/>
                <p:nvPr/>
              </p:nvSpPr>
              <p:spPr>
                <a:xfrm>
                  <a:off x="4942840" y="3503711"/>
                  <a:ext cx="800219" cy="276999"/>
                </a:xfrm>
                <a:prstGeom prst="rect">
                  <a:avLst/>
                </a:prstGeom>
                <a:noFill/>
              </p:spPr>
              <p:txBody>
                <a:bodyPr wrap="none" rtlCol="0">
                  <a:spAutoFit/>
                </a:bodyPr>
                <a:lstStyle/>
                <a:p>
                  <a:r>
                    <a:rPr lang="zh-CN" altLang="en-US" sz="1200" dirty="0">
                      <a:solidFill>
                        <a:srgbClr val="FF0000"/>
                      </a:solidFill>
                      <a:latin typeface="黑体" panose="02010609060101010101" pitchFamily="49" charset="-122"/>
                      <a:ea typeface="黑体" panose="02010609060101010101" pitchFamily="49" charset="-122"/>
                    </a:rPr>
                    <a:t>自然地表</a:t>
                  </a:r>
                </a:p>
              </p:txBody>
            </p:sp>
            <p:sp>
              <p:nvSpPr>
                <p:cNvPr id="9" name="TextBox 15"/>
                <p:cNvSpPr txBox="1"/>
                <p:nvPr/>
              </p:nvSpPr>
              <p:spPr>
                <a:xfrm>
                  <a:off x="4912360" y="4967883"/>
                  <a:ext cx="800219" cy="276999"/>
                </a:xfrm>
                <a:prstGeom prst="rect">
                  <a:avLst/>
                </a:prstGeom>
                <a:noFill/>
              </p:spPr>
              <p:txBody>
                <a:bodyPr wrap="none" rtlCol="0">
                  <a:spAutoFit/>
                </a:bodyPr>
                <a:lstStyle/>
                <a:p>
                  <a:r>
                    <a:rPr lang="zh-CN" altLang="en-US" sz="1200" dirty="0">
                      <a:solidFill>
                        <a:srgbClr val="FF0000"/>
                      </a:solidFill>
                      <a:latin typeface="黑体" panose="02010609060101010101" pitchFamily="49" charset="-122"/>
                      <a:ea typeface="黑体" panose="02010609060101010101" pitchFamily="49" charset="-122"/>
                    </a:rPr>
                    <a:t>人工地物</a:t>
                  </a:r>
                </a:p>
              </p:txBody>
            </p:sp>
          </p:grpSp>
          <p:sp>
            <p:nvSpPr>
              <p:cNvPr id="6" name="TextBox 17"/>
              <p:cNvSpPr txBox="1"/>
              <p:nvPr/>
            </p:nvSpPr>
            <p:spPr>
              <a:xfrm>
                <a:off x="4796414" y="6218936"/>
                <a:ext cx="3416320" cy="307777"/>
              </a:xfrm>
              <a:prstGeom prst="rect">
                <a:avLst/>
              </a:prstGeom>
              <a:noFill/>
            </p:spPr>
            <p:txBody>
              <a:bodyPr wrap="none" rtlCol="0">
                <a:spAutoFit/>
              </a:bodyPr>
              <a:lstStyle/>
              <a:p>
                <a:r>
                  <a:rPr lang="zh-CN" altLang="en-US" sz="1400" dirty="0">
                    <a:latin typeface="黑体" panose="02010609060101010101" pitchFamily="49" charset="-122"/>
                    <a:ea typeface="黑体" panose="02010609060101010101" pitchFamily="49" charset="-122"/>
                  </a:rPr>
                  <a:t>  </a:t>
                </a:r>
                <a:r>
                  <a:rPr lang="zh-CN" altLang="en-US" sz="1400" b="1" dirty="0">
                    <a:latin typeface="黑体" panose="02010609060101010101" pitchFamily="49" charset="-122"/>
                    <a:ea typeface="黑体" panose="02010609060101010101" pitchFamily="49" charset="-122"/>
                  </a:rPr>
                  <a:t>真实</a:t>
                </a:r>
                <a:r>
                  <a:rPr lang="en-US" altLang="zh-CN" sz="1400" b="1" dirty="0">
                    <a:latin typeface="黑体" panose="02010609060101010101" pitchFamily="49" charset="-122"/>
                    <a:ea typeface="黑体" panose="02010609060101010101" pitchFamily="49" charset="-122"/>
                  </a:rPr>
                  <a:t>UHR SAR</a:t>
                </a:r>
                <a:r>
                  <a:rPr lang="zh-CN" altLang="en-US" sz="1400" b="1" dirty="0">
                    <a:latin typeface="黑体" panose="02010609060101010101" pitchFamily="49" charset="-122"/>
                    <a:ea typeface="黑体" panose="02010609060101010101" pitchFamily="49" charset="-122"/>
                  </a:rPr>
                  <a:t>不同类型地物的统计分布</a:t>
                </a:r>
              </a:p>
            </p:txBody>
          </p:sp>
        </p:grpSp>
        <p:sp>
          <p:nvSpPr>
            <p:cNvPr id="12" name="任意多边形 11"/>
            <p:cNvSpPr/>
            <p:nvPr/>
          </p:nvSpPr>
          <p:spPr>
            <a:xfrm>
              <a:off x="619125" y="3267075"/>
              <a:ext cx="1724025" cy="1133475"/>
            </a:xfrm>
            <a:custGeom>
              <a:avLst/>
              <a:gdLst>
                <a:gd name="connsiteX0" fmla="*/ 57150 w 1724025"/>
                <a:gd name="connsiteY0" fmla="*/ 0 h 1133475"/>
                <a:gd name="connsiteX1" fmla="*/ 1724025 w 1724025"/>
                <a:gd name="connsiteY1" fmla="*/ 504825 h 1133475"/>
                <a:gd name="connsiteX2" fmla="*/ 1714500 w 1724025"/>
                <a:gd name="connsiteY2" fmla="*/ 1133475 h 1133475"/>
                <a:gd name="connsiteX3" fmla="*/ 1714500 w 1724025"/>
                <a:gd name="connsiteY3" fmla="*/ 1085850 h 1133475"/>
                <a:gd name="connsiteX4" fmla="*/ 0 w 1724025"/>
                <a:gd name="connsiteY4" fmla="*/ 581025 h 1133475"/>
                <a:gd name="connsiteX5" fmla="*/ 57150 w 1724025"/>
                <a:gd name="connsiteY5"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4025" h="1133475">
                  <a:moveTo>
                    <a:pt x="57150" y="0"/>
                  </a:moveTo>
                  <a:lnTo>
                    <a:pt x="1724025" y="504825"/>
                  </a:lnTo>
                  <a:lnTo>
                    <a:pt x="1714500" y="1133475"/>
                  </a:lnTo>
                  <a:lnTo>
                    <a:pt x="1714500" y="1085850"/>
                  </a:lnTo>
                  <a:lnTo>
                    <a:pt x="0" y="581025"/>
                  </a:lnTo>
                  <a:lnTo>
                    <a:pt x="57150" y="0"/>
                  </a:lnTo>
                  <a:close/>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grpSp>
      <p:sp>
        <p:nvSpPr>
          <p:cNvPr id="13" name="右箭头 12"/>
          <p:cNvSpPr/>
          <p:nvPr/>
        </p:nvSpPr>
        <p:spPr>
          <a:xfrm>
            <a:off x="4191000" y="1933575"/>
            <a:ext cx="457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sp>
        <p:nvSpPr>
          <p:cNvPr id="14" name="文本框 13"/>
          <p:cNvSpPr txBox="1"/>
          <p:nvPr/>
        </p:nvSpPr>
        <p:spPr>
          <a:xfrm>
            <a:off x="4800600" y="1667470"/>
            <a:ext cx="4191000" cy="830997"/>
          </a:xfrm>
          <a:prstGeom prst="rect">
            <a:avLst/>
          </a:prstGeom>
          <a:noFill/>
        </p:spPr>
        <p:txBody>
          <a:bodyPr wrap="square" rtlCol="0">
            <a:spAutoFit/>
          </a:bodyPr>
          <a:lstStyle/>
          <a:p>
            <a:pPr algn="just"/>
            <a:r>
              <a:rPr lang="en-US" altLang="zh-CN" sz="1600" dirty="0">
                <a:latin typeface="黑体" panose="02010609060101010101" pitchFamily="49" charset="-122"/>
                <a:ea typeface="黑体" panose="02010609060101010101" pitchFamily="49" charset="-122"/>
              </a:rPr>
              <a:t>UHR SAR</a:t>
            </a:r>
            <a:r>
              <a:rPr lang="zh-CN" altLang="en-US" sz="1600" dirty="0">
                <a:latin typeface="黑体" panose="02010609060101010101" pitchFamily="49" charset="-122"/>
                <a:ea typeface="黑体" panose="02010609060101010101" pitchFamily="49" charset="-122"/>
              </a:rPr>
              <a:t>中分布式自然地表仍然满足高斯分布，而人工地物则表现出亚高斯分布的尖峰长尾形式</a:t>
            </a:r>
          </a:p>
        </p:txBody>
      </p:sp>
      <p:pic>
        <p:nvPicPr>
          <p:cNvPr id="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4153495"/>
            <a:ext cx="2933700" cy="2198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右箭头 15"/>
          <p:cNvSpPr/>
          <p:nvPr/>
        </p:nvSpPr>
        <p:spPr>
          <a:xfrm rot="3644199">
            <a:off x="5383333" y="3073849"/>
            <a:ext cx="457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sp>
        <p:nvSpPr>
          <p:cNvPr id="17" name="文本框 16"/>
          <p:cNvSpPr txBox="1"/>
          <p:nvPr/>
        </p:nvSpPr>
        <p:spPr>
          <a:xfrm>
            <a:off x="5889868" y="2971800"/>
            <a:ext cx="2339732" cy="584775"/>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如果用广义高斯分布进行拟合</a:t>
            </a:r>
          </a:p>
        </p:txBody>
      </p:sp>
      <mc:AlternateContent xmlns:mc="http://schemas.openxmlformats.org/markup-compatibility/2006" xmlns:a14="http://schemas.microsoft.com/office/drawing/2010/main">
        <mc:Choice Requires="a14">
          <p:sp>
            <p:nvSpPr>
              <p:cNvPr id="25" name="矩形 24"/>
              <p:cNvSpPr/>
              <p:nvPr/>
            </p:nvSpPr>
            <p:spPr>
              <a:xfrm>
                <a:off x="7290280" y="4107359"/>
                <a:ext cx="1448162" cy="738664"/>
              </a:xfrm>
              <a:prstGeom prst="rect">
                <a:avLst/>
              </a:prstGeom>
            </p:spPr>
            <p:txBody>
              <a:bodyPr wrap="square">
                <a:spAutoFit/>
              </a:bodyPr>
              <a:lstStyle/>
              <a:p>
                <a:pPr algn="just" eaLnBrk="1" hangingPunct="1"/>
                <a14:m>
                  <m:oMath xmlns:m="http://schemas.openxmlformats.org/officeDocument/2006/math">
                    <m:r>
                      <m:rPr>
                        <m:sty m:val="p"/>
                      </m:rPr>
                      <a:rPr lang="en-US" altLang="zh-CN" sz="1050" smtClean="0">
                        <a:latin typeface="Cambria Math" panose="02040503050406030204" pitchFamily="18" charset="0"/>
                        <a:ea typeface="+mj-ea"/>
                      </a:rPr>
                      <m:t>β</m:t>
                    </m:r>
                    <m:r>
                      <a:rPr lang="en-US" altLang="zh-CN" sz="1050" smtClean="0">
                        <a:latin typeface="Cambria Math" panose="02040503050406030204" pitchFamily="18" charset="0"/>
                        <a:ea typeface="+mj-ea"/>
                      </a:rPr>
                      <m:t>→ </m:t>
                    </m:r>
                    <m:r>
                      <m:rPr>
                        <m:nor/>
                      </m:rPr>
                      <a:rPr lang="en-US" altLang="zh-CN" sz="1050" dirty="0">
                        <a:latin typeface="黑体" panose="02010609060101010101" pitchFamily="49" charset="-122"/>
                        <a:ea typeface="黑体" panose="02010609060101010101" pitchFamily="49" charset="-122"/>
                      </a:rPr>
                      <m:t>0</m:t>
                    </m:r>
                    <m:r>
                      <m:rPr>
                        <m:nor/>
                      </m:rPr>
                      <a:rPr lang="en-US" altLang="zh-CN" sz="1050" b="0" i="0" dirty="0" smtClean="0">
                        <a:latin typeface="黑体" panose="02010609060101010101" pitchFamily="49" charset="-122"/>
                        <a:ea typeface="黑体" panose="02010609060101010101" pitchFamily="49" charset="-122"/>
                      </a:rPr>
                      <m:t> </m:t>
                    </m:r>
                  </m:oMath>
                </a14:m>
                <a:r>
                  <a:rPr lang="zh-CN" altLang="zh-CN" sz="1050" dirty="0">
                    <a:latin typeface="黑体" panose="02010609060101010101" pitchFamily="49" charset="-122"/>
                    <a:ea typeface="黑体" panose="02010609060101010101" pitchFamily="49" charset="-122"/>
                  </a:rPr>
                  <a:t>冲击函数</a:t>
                </a:r>
                <a:endParaRPr lang="en-US" altLang="zh-CN" sz="1050" dirty="0">
                  <a:latin typeface="黑体" panose="02010609060101010101" pitchFamily="49" charset="-122"/>
                  <a:ea typeface="黑体" panose="02010609060101010101" pitchFamily="49" charset="-122"/>
                </a:endParaRPr>
              </a:p>
              <a:p>
                <a:pPr algn="just" eaLnBrk="1" hangingPunct="1"/>
                <a14:m>
                  <m:oMath xmlns:m="http://schemas.openxmlformats.org/officeDocument/2006/math">
                    <m:r>
                      <m:rPr>
                        <m:sty m:val="p"/>
                      </m:rPr>
                      <a:rPr lang="en-US" altLang="zh-CN" sz="1050" smtClean="0">
                        <a:latin typeface="Cambria Math" panose="02040503050406030204" pitchFamily="18" charset="0"/>
                        <a:ea typeface="+mj-ea"/>
                      </a:rPr>
                      <m:t>β</m:t>
                    </m:r>
                  </m:oMath>
                </a14:m>
                <a:r>
                  <a:rPr lang="en-US" altLang="zh-CN" sz="1050" dirty="0">
                    <a:latin typeface="黑体" panose="02010609060101010101" pitchFamily="49" charset="-122"/>
                    <a:ea typeface="黑体" panose="02010609060101010101" pitchFamily="49" charset="-122"/>
                  </a:rPr>
                  <a:t>=1   Laplace</a:t>
                </a:r>
                <a:r>
                  <a:rPr lang="zh-CN" altLang="zh-CN" sz="1050" dirty="0">
                    <a:latin typeface="黑体" panose="02010609060101010101" pitchFamily="49" charset="-122"/>
                    <a:ea typeface="黑体" panose="02010609060101010101" pitchFamily="49" charset="-122"/>
                  </a:rPr>
                  <a:t>分布</a:t>
                </a:r>
                <a:endParaRPr lang="en-US" altLang="zh-CN" sz="1050" dirty="0">
                  <a:latin typeface="黑体" panose="02010609060101010101" pitchFamily="49" charset="-122"/>
                  <a:ea typeface="黑体" panose="02010609060101010101" pitchFamily="49" charset="-122"/>
                </a:endParaRPr>
              </a:p>
              <a:p>
                <a:pPr algn="just" eaLnBrk="1" hangingPunct="1"/>
                <a14:m>
                  <m:oMath xmlns:m="http://schemas.openxmlformats.org/officeDocument/2006/math">
                    <m:r>
                      <m:rPr>
                        <m:sty m:val="p"/>
                      </m:rPr>
                      <a:rPr lang="en-US" altLang="zh-CN" sz="1050">
                        <a:latin typeface="Cambria Math" panose="02040503050406030204" pitchFamily="18" charset="0"/>
                        <a:ea typeface="+mj-ea"/>
                      </a:rPr>
                      <m:t>β</m:t>
                    </m:r>
                  </m:oMath>
                </a14:m>
                <a:r>
                  <a:rPr lang="en-US" altLang="zh-CN" sz="1050" dirty="0">
                    <a:latin typeface="黑体" panose="02010609060101010101" pitchFamily="49" charset="-122"/>
                    <a:ea typeface="黑体" panose="02010609060101010101" pitchFamily="49" charset="-122"/>
                  </a:rPr>
                  <a:t>=2   </a:t>
                </a:r>
                <a:r>
                  <a:rPr lang="zh-CN" altLang="zh-CN" sz="1050" dirty="0">
                    <a:latin typeface="黑体" panose="02010609060101010101" pitchFamily="49" charset="-122"/>
                    <a:ea typeface="黑体" panose="02010609060101010101" pitchFamily="49" charset="-122"/>
                  </a:rPr>
                  <a:t>高斯分布</a:t>
                </a:r>
                <a:endParaRPr lang="en-US" altLang="zh-CN" sz="1050" dirty="0">
                  <a:latin typeface="黑体" panose="02010609060101010101" pitchFamily="49" charset="-122"/>
                  <a:ea typeface="黑体" panose="02010609060101010101" pitchFamily="49" charset="-122"/>
                </a:endParaRPr>
              </a:p>
              <a:p>
                <a:pPr algn="just" eaLnBrk="1" hangingPunct="1"/>
                <a14:m>
                  <m:oMath xmlns:m="http://schemas.openxmlformats.org/officeDocument/2006/math">
                    <m:r>
                      <m:rPr>
                        <m:sty m:val="p"/>
                      </m:rPr>
                      <a:rPr lang="en-US" altLang="zh-CN" sz="1050">
                        <a:latin typeface="Cambria Math" panose="02040503050406030204" pitchFamily="18" charset="0"/>
                        <a:ea typeface="+mj-ea"/>
                      </a:rPr>
                      <m:t>β</m:t>
                    </m:r>
                    <m:r>
                      <a:rPr lang="en-US" altLang="zh-CN" sz="1050">
                        <a:latin typeface="Cambria Math" panose="02040503050406030204" pitchFamily="18" charset="0"/>
                        <a:ea typeface="+mj-ea"/>
                      </a:rPr>
                      <m:t>→∞</m:t>
                    </m:r>
                  </m:oMath>
                </a14:m>
                <a:r>
                  <a:rPr lang="en-US" altLang="zh-CN" sz="1050" dirty="0">
                    <a:latin typeface="黑体" panose="02010609060101010101" pitchFamily="49" charset="-122"/>
                    <a:ea typeface="黑体" panose="02010609060101010101" pitchFamily="49" charset="-122"/>
                  </a:rPr>
                  <a:t> </a:t>
                </a:r>
                <a:r>
                  <a:rPr lang="zh-CN" altLang="zh-CN" sz="1050" dirty="0">
                    <a:latin typeface="黑体" panose="02010609060101010101" pitchFamily="49" charset="-122"/>
                    <a:ea typeface="黑体" panose="02010609060101010101" pitchFamily="49" charset="-122"/>
                  </a:rPr>
                  <a:t>均匀分布</a:t>
                </a:r>
                <a:endParaRPr lang="zh-CN" altLang="en-US" sz="1050" dirty="0">
                  <a:latin typeface="黑体" panose="02010609060101010101" pitchFamily="49" charset="-122"/>
                  <a:ea typeface="黑体" panose="02010609060101010101" pitchFamily="49" charset="-122"/>
                </a:endParaRPr>
              </a:p>
            </p:txBody>
          </p:sp>
        </mc:Choice>
        <mc:Fallback xmlns="">
          <p:sp>
            <p:nvSpPr>
              <p:cNvPr id="25" name="矩形 24"/>
              <p:cNvSpPr>
                <a:spLocks noRot="1" noChangeAspect="1" noMove="1" noResize="1" noEditPoints="1" noAdjustHandles="1" noChangeArrowheads="1" noChangeShapeType="1" noTextEdit="1"/>
              </p:cNvSpPr>
              <p:nvPr/>
            </p:nvSpPr>
            <p:spPr>
              <a:xfrm>
                <a:off x="7290280" y="4107359"/>
                <a:ext cx="1448162" cy="738664"/>
              </a:xfrm>
              <a:prstGeom prst="rect">
                <a:avLst/>
              </a:prstGeom>
              <a:blipFill rotWithShape="1">
                <a:blip r:embed="rId4"/>
                <a:stretch>
                  <a:fillRect b="-3306"/>
                </a:stretch>
              </a:blipFill>
            </p:spPr>
            <p:txBody>
              <a:bodyPr/>
              <a:lstStyle/>
              <a:p>
                <a:r>
                  <a:rPr lang="zh-CN" altLang="en-US">
                    <a:noFill/>
                  </a:rPr>
                  <a:t> </a:t>
                </a:r>
              </a:p>
            </p:txBody>
          </p:sp>
        </mc:Fallback>
      </mc:AlternateContent>
      <p:pic>
        <p:nvPicPr>
          <p:cNvPr id="27" name="图片 26"/>
          <p:cNvPicPr/>
          <p:nvPr/>
        </p:nvPicPr>
        <p:blipFill rotWithShape="1">
          <a:blip r:embed="rId5"/>
          <a:srcRect t="1832"/>
          <a:stretch/>
        </p:blipFill>
        <p:spPr>
          <a:xfrm>
            <a:off x="1174508" y="4626570"/>
            <a:ext cx="2159987" cy="1823162"/>
          </a:xfrm>
          <a:prstGeom prst="rect">
            <a:avLst/>
          </a:prstGeom>
        </p:spPr>
      </p:pic>
      <p:sp>
        <p:nvSpPr>
          <p:cNvPr id="28" name="下箭头 27"/>
          <p:cNvSpPr/>
          <p:nvPr/>
        </p:nvSpPr>
        <p:spPr>
          <a:xfrm rot="4065192">
            <a:off x="4198548" y="4806701"/>
            <a:ext cx="392711" cy="527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sp>
        <p:nvSpPr>
          <p:cNvPr id="29" name="文本框 28"/>
          <p:cNvSpPr txBox="1"/>
          <p:nvPr/>
        </p:nvSpPr>
        <p:spPr>
          <a:xfrm>
            <a:off x="3560280" y="5411089"/>
            <a:ext cx="1828799" cy="584775"/>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还可以通过稳定分布进行建模</a:t>
            </a:r>
            <a:endParaRPr lang="en-US" altLang="zh-CN" sz="1600" dirty="0">
              <a:latin typeface="黑体" panose="02010609060101010101" pitchFamily="49" charset="-122"/>
              <a:ea typeface="黑体" panose="02010609060101010101" pitchFamily="49" charset="-122"/>
            </a:endParaRPr>
          </a:p>
        </p:txBody>
      </p:sp>
      <p:grpSp>
        <p:nvGrpSpPr>
          <p:cNvPr id="36" name="组合 35"/>
          <p:cNvGrpSpPr/>
          <p:nvPr/>
        </p:nvGrpSpPr>
        <p:grpSpPr>
          <a:xfrm>
            <a:off x="3481535" y="2294895"/>
            <a:ext cx="3309431" cy="2527262"/>
            <a:chOff x="3481535" y="2675895"/>
            <a:chExt cx="3309431" cy="2527262"/>
          </a:xfrm>
        </p:grpSpPr>
        <p:cxnSp>
          <p:nvCxnSpPr>
            <p:cNvPr id="19" name="直接箭头连接符 18"/>
            <p:cNvCxnSpPr/>
            <p:nvPr/>
          </p:nvCxnSpPr>
          <p:spPr>
            <a:xfrm>
              <a:off x="3481535" y="2675895"/>
              <a:ext cx="3309431" cy="2527262"/>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rot="2211550">
              <a:off x="4361571" y="3184501"/>
              <a:ext cx="492443" cy="276999"/>
            </a:xfrm>
            <a:prstGeom prst="rect">
              <a:avLst/>
            </a:prstGeom>
            <a:noFill/>
          </p:spPr>
          <p:txBody>
            <a:bodyPr wrap="none" rtlCol="0">
              <a:spAutoFit/>
            </a:bodyPr>
            <a:lstStyle/>
            <a:p>
              <a:r>
                <a:rPr lang="en-US" altLang="zh-CN" sz="1200" dirty="0">
                  <a:latin typeface="黑体" panose="02010609060101010101" pitchFamily="49" charset="-122"/>
                  <a:ea typeface="黑体" panose="02010609060101010101" pitchFamily="49" charset="-122"/>
                </a:rPr>
                <a:t>β=2</a:t>
              </a:r>
              <a:endParaRPr lang="zh-CN" altLang="en-US" sz="1200" dirty="0">
                <a:latin typeface="黑体" panose="02010609060101010101" pitchFamily="49" charset="-122"/>
                <a:ea typeface="黑体" panose="02010609060101010101" pitchFamily="49" charset="-122"/>
              </a:endParaRPr>
            </a:p>
          </p:txBody>
        </p:sp>
      </p:grpSp>
      <p:grpSp>
        <p:nvGrpSpPr>
          <p:cNvPr id="37" name="组合 36"/>
          <p:cNvGrpSpPr/>
          <p:nvPr/>
        </p:nvGrpSpPr>
        <p:grpSpPr>
          <a:xfrm>
            <a:off x="3312512" y="3477461"/>
            <a:ext cx="3526199" cy="1627939"/>
            <a:chOff x="3312512" y="3858461"/>
            <a:chExt cx="3526199" cy="1627939"/>
          </a:xfrm>
        </p:grpSpPr>
        <p:cxnSp>
          <p:nvCxnSpPr>
            <p:cNvPr id="23" name="直接箭头连接符 22"/>
            <p:cNvCxnSpPr/>
            <p:nvPr/>
          </p:nvCxnSpPr>
          <p:spPr>
            <a:xfrm>
              <a:off x="3312512" y="3858461"/>
              <a:ext cx="3526199" cy="1627939"/>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rot="1463404">
              <a:off x="4061183" y="4011895"/>
              <a:ext cx="492443" cy="276999"/>
            </a:xfrm>
            <a:prstGeom prst="rect">
              <a:avLst/>
            </a:prstGeom>
            <a:noFill/>
          </p:spPr>
          <p:txBody>
            <a:bodyPr wrap="none" rtlCol="0">
              <a:spAutoFit/>
            </a:bodyPr>
            <a:lstStyle/>
            <a:p>
              <a:r>
                <a:rPr lang="en-US" altLang="zh-CN" sz="1200" dirty="0">
                  <a:latin typeface="黑体" panose="02010609060101010101" pitchFamily="49" charset="-122"/>
                  <a:ea typeface="黑体" panose="02010609060101010101" pitchFamily="49" charset="-122"/>
                </a:rPr>
                <a:t>β=1</a:t>
              </a:r>
              <a:endParaRPr lang="zh-CN" altLang="en-US" sz="12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8879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6" grpId="0" animBg="1"/>
      <p:bldP spid="17" grpId="0"/>
      <p:bldP spid="25" grpId="0"/>
      <p:bldP spid="28" grpId="0" animBg="1"/>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4542" y="447675"/>
            <a:ext cx="8229600" cy="7620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2. UHR SAR</a:t>
            </a:r>
            <a:r>
              <a:rPr lang="zh-CN" altLang="en-US" sz="2400" b="1" dirty="0">
                <a:solidFill>
                  <a:srgbClr val="FF0000"/>
                </a:solidFill>
                <a:latin typeface="黑体" panose="02010609060101010101" pitchFamily="49" charset="-122"/>
                <a:ea typeface="黑体" panose="02010609060101010101" pitchFamily="49" charset="-122"/>
              </a:rPr>
              <a:t>原始数据具有怎样的统计分布形式？</a:t>
            </a:r>
            <a:endParaRPr lang="en-US" altLang="zh-CN" sz="2400" b="1" dirty="0">
              <a:solidFill>
                <a:srgbClr val="FF0000"/>
              </a:solidFill>
              <a:latin typeface="黑体" panose="02010609060101010101" pitchFamily="49" charset="-122"/>
              <a:ea typeface="黑体" panose="02010609060101010101" pitchFamily="49" charset="-122"/>
            </a:endParaRPr>
          </a:p>
        </p:txBody>
      </p:sp>
      <p:pic>
        <p:nvPicPr>
          <p:cNvPr id="5" name="图片 4"/>
          <p:cNvPicPr/>
          <p:nvPr/>
        </p:nvPicPr>
        <p:blipFill>
          <a:blip r:embed="rId2" cstate="screen">
            <a:extLst>
              <a:ext uri="{28A0092B-C50C-407E-A947-70E740481C1C}">
                <a14:useLocalDpi xmlns:a14="http://schemas.microsoft.com/office/drawing/2010/main"/>
              </a:ext>
            </a:extLst>
          </a:blip>
          <a:stretch>
            <a:fillRect/>
          </a:stretch>
        </p:blipFill>
        <p:spPr>
          <a:xfrm>
            <a:off x="4183860" y="2038673"/>
            <a:ext cx="3733800" cy="1905000"/>
          </a:xfrm>
          <a:prstGeom prst="rect">
            <a:avLst/>
          </a:prstGeom>
        </p:spPr>
      </p:pic>
      <p:sp>
        <p:nvSpPr>
          <p:cNvPr id="7" name="矩形 6"/>
          <p:cNvSpPr/>
          <p:nvPr/>
        </p:nvSpPr>
        <p:spPr>
          <a:xfrm>
            <a:off x="4680032" y="1492314"/>
            <a:ext cx="2741456" cy="369332"/>
          </a:xfrm>
          <a:prstGeom prst="rect">
            <a:avLst/>
          </a:prstGeom>
        </p:spPr>
        <p:txBody>
          <a:bodyPr wrap="none">
            <a:spAutoFit/>
          </a:bodyPr>
          <a:lstStyle/>
          <a:p>
            <a:pPr>
              <a:spcBef>
                <a:spcPts val="600"/>
              </a:spcBef>
            </a:pPr>
            <a:r>
              <a:rPr lang="zh-CN" altLang="en-US" b="1" dirty="0">
                <a:latin typeface="黑体" panose="02010609060101010101" pitchFamily="49" charset="-122"/>
                <a:ea typeface="黑体" panose="02010609060101010101" pitchFamily="49" charset="-122"/>
              </a:rPr>
              <a:t>复广义高斯分布拟合结果</a:t>
            </a:r>
          </a:p>
        </p:txBody>
      </p:sp>
      <p:cxnSp>
        <p:nvCxnSpPr>
          <p:cNvPr id="9" name="直接箭头连接符 8"/>
          <p:cNvCxnSpPr/>
          <p:nvPr/>
        </p:nvCxnSpPr>
        <p:spPr>
          <a:xfrm flipV="1">
            <a:off x="5526692" y="3943673"/>
            <a:ext cx="0" cy="4281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764692" y="4371821"/>
            <a:ext cx="1838965" cy="338554"/>
          </a:xfrm>
          <a:prstGeom prst="rect">
            <a:avLst/>
          </a:prstGeom>
          <a:noFill/>
        </p:spPr>
        <p:txBody>
          <a:bodyPr wrap="none" rtlCol="0">
            <a:spAutoFit/>
          </a:bodyPr>
          <a:lstStyle/>
          <a:p>
            <a:r>
              <a:rPr lang="zh-CN" altLang="en-US" sz="1600" b="1" dirty="0">
                <a:latin typeface="黑体" panose="02010609060101010101" pitchFamily="49" charset="-122"/>
                <a:ea typeface="黑体" panose="02010609060101010101" pitchFamily="49" charset="-122"/>
              </a:rPr>
              <a:t>高斯分布仍占多数</a:t>
            </a:r>
          </a:p>
        </p:txBody>
      </p:sp>
      <p:cxnSp>
        <p:nvCxnSpPr>
          <p:cNvPr id="11" name="直接箭头连接符 10"/>
          <p:cNvCxnSpPr/>
          <p:nvPr/>
        </p:nvCxnSpPr>
        <p:spPr>
          <a:xfrm flipV="1">
            <a:off x="5145692" y="3988470"/>
            <a:ext cx="0" cy="7219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183860" y="4750707"/>
            <a:ext cx="4495800" cy="338554"/>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有相当一部分</a:t>
            </a:r>
            <a:r>
              <a:rPr lang="en-US" altLang="zh-CN" sz="1600" b="1" dirty="0">
                <a:latin typeface="黑体" panose="02010609060101010101" pitchFamily="49" charset="-122"/>
                <a:ea typeface="黑体" panose="02010609060101010101" pitchFamily="49" charset="-122"/>
              </a:rPr>
              <a:t>Laplace</a:t>
            </a:r>
            <a:r>
              <a:rPr lang="zh-CN" altLang="en-US" sz="1600" b="1" dirty="0">
                <a:latin typeface="黑体" panose="02010609060101010101" pitchFamily="49" charset="-122"/>
                <a:ea typeface="黑体" panose="02010609060101010101" pitchFamily="49" charset="-122"/>
              </a:rPr>
              <a:t>分布（主要是人工目标）</a:t>
            </a:r>
          </a:p>
        </p:txBody>
      </p:sp>
      <p:cxnSp>
        <p:nvCxnSpPr>
          <p:cNvPr id="14" name="直接箭头连接符 13"/>
          <p:cNvCxnSpPr/>
          <p:nvPr/>
        </p:nvCxnSpPr>
        <p:spPr>
          <a:xfrm flipV="1">
            <a:off x="4917092" y="3943673"/>
            <a:ext cx="0" cy="10747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83860" y="5215469"/>
            <a:ext cx="3400232" cy="338554"/>
          </a:xfrm>
          <a:prstGeom prst="rect">
            <a:avLst/>
          </a:prstGeom>
          <a:noFill/>
        </p:spPr>
        <p:txBody>
          <a:bodyPr wrap="square" rtlCol="0">
            <a:spAutoFit/>
          </a:bodyPr>
          <a:lstStyle/>
          <a:p>
            <a:pPr algn="ctr"/>
            <a:r>
              <a:rPr lang="zh-CN" altLang="en-US" sz="1600" b="1" dirty="0">
                <a:latin typeface="黑体" panose="02010609060101010101" pitchFamily="49" charset="-122"/>
                <a:ea typeface="黑体" panose="02010609060101010101" pitchFamily="49" charset="-122"/>
              </a:rPr>
              <a:t>还有一些其他的形式</a:t>
            </a:r>
          </a:p>
        </p:txBody>
      </p:sp>
      <p:cxnSp>
        <p:nvCxnSpPr>
          <p:cNvPr id="19" name="直接箭头连接符 18"/>
          <p:cNvCxnSpPr/>
          <p:nvPr/>
        </p:nvCxnSpPr>
        <p:spPr>
          <a:xfrm flipV="1">
            <a:off x="6590833" y="3988470"/>
            <a:ext cx="0" cy="10747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63" y="2038673"/>
            <a:ext cx="2832656" cy="2832656"/>
          </a:xfrm>
          <a:prstGeom prst="rect">
            <a:avLst/>
          </a:prstGeom>
        </p:spPr>
      </p:pic>
      <p:sp>
        <p:nvSpPr>
          <p:cNvPr id="2" name="矩形 1"/>
          <p:cNvSpPr/>
          <p:nvPr/>
        </p:nvSpPr>
        <p:spPr>
          <a:xfrm>
            <a:off x="749384" y="1416787"/>
            <a:ext cx="2398413" cy="369332"/>
          </a:xfrm>
          <a:prstGeom prst="rect">
            <a:avLst/>
          </a:prstGeom>
        </p:spPr>
        <p:txBody>
          <a:bodyPr wrap="none">
            <a:spAutoFit/>
          </a:bodyPr>
          <a:lstStyle/>
          <a:p>
            <a:pPr>
              <a:spcBef>
                <a:spcPts val="600"/>
              </a:spcBef>
            </a:pPr>
            <a:r>
              <a:rPr lang="zh-CN" altLang="en-US" b="1" dirty="0">
                <a:latin typeface="黑体" panose="02010609060101010101" pitchFamily="49" charset="-122"/>
                <a:ea typeface="黑体" panose="02010609060101010101" pitchFamily="49" charset="-122"/>
              </a:rPr>
              <a:t>一幅真实</a:t>
            </a:r>
            <a:r>
              <a:rPr lang="en-US" altLang="zh-CN" b="1" dirty="0">
                <a:latin typeface="黑体" panose="02010609060101010101" pitchFamily="49" charset="-122"/>
                <a:ea typeface="黑体" panose="02010609060101010101" pitchFamily="49" charset="-122"/>
              </a:rPr>
              <a:t>UHR SAR</a:t>
            </a:r>
            <a:r>
              <a:rPr lang="zh-CN" altLang="en-US" b="1" dirty="0">
                <a:latin typeface="黑体" panose="02010609060101010101" pitchFamily="49" charset="-122"/>
                <a:ea typeface="黑体" panose="02010609060101010101" pitchFamily="49" charset="-122"/>
              </a:rPr>
              <a:t>影像</a:t>
            </a:r>
          </a:p>
        </p:txBody>
      </p:sp>
    </p:spTree>
    <p:extLst>
      <p:ext uri="{BB962C8B-B14F-4D97-AF65-F5344CB8AC3E}">
        <p14:creationId xmlns:p14="http://schemas.microsoft.com/office/powerpoint/2010/main" val="30449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7675" y="451695"/>
            <a:ext cx="8491536" cy="5334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2.UHR SAR</a:t>
            </a:r>
            <a:r>
              <a:rPr lang="zh-CN" altLang="en-US" sz="2400" b="1" dirty="0">
                <a:solidFill>
                  <a:srgbClr val="FF0000"/>
                </a:solidFill>
                <a:latin typeface="黑体" panose="02010609060101010101" pitchFamily="49" charset="-122"/>
                <a:ea typeface="黑体" panose="02010609060101010101" pitchFamily="49" charset="-122"/>
              </a:rPr>
              <a:t>实部和虚部是否还具有相同的统计分布？</a:t>
            </a:r>
          </a:p>
        </p:txBody>
      </p:sp>
      <p:pic>
        <p:nvPicPr>
          <p:cNvPr id="4" name="图片 3"/>
          <p:cNvPicPr/>
          <p:nvPr/>
        </p:nvPicPr>
        <p:blipFill>
          <a:blip r:embed="rId2"/>
          <a:stretch>
            <a:fillRect/>
          </a:stretch>
        </p:blipFill>
        <p:spPr>
          <a:xfrm>
            <a:off x="447675" y="1520635"/>
            <a:ext cx="2438400" cy="1371600"/>
          </a:xfrm>
          <a:prstGeom prst="rect">
            <a:avLst/>
          </a:prstGeom>
        </p:spPr>
      </p:pic>
      <p:pic>
        <p:nvPicPr>
          <p:cNvPr id="5" name="图片 4"/>
          <p:cNvPicPr/>
          <p:nvPr/>
        </p:nvPicPr>
        <p:blipFill>
          <a:blip r:embed="rId3"/>
          <a:stretch>
            <a:fillRect/>
          </a:stretch>
        </p:blipFill>
        <p:spPr>
          <a:xfrm>
            <a:off x="600075" y="2937717"/>
            <a:ext cx="2286000" cy="1371600"/>
          </a:xfrm>
          <a:prstGeom prst="rect">
            <a:avLst/>
          </a:prstGeom>
        </p:spPr>
      </p:pic>
      <p:sp>
        <p:nvSpPr>
          <p:cNvPr id="6" name="矩形 5"/>
          <p:cNvSpPr/>
          <p:nvPr/>
        </p:nvSpPr>
        <p:spPr>
          <a:xfrm>
            <a:off x="912644" y="4354799"/>
            <a:ext cx="1928733" cy="338554"/>
          </a:xfrm>
          <a:prstGeom prst="rect">
            <a:avLst/>
          </a:prstGeom>
        </p:spPr>
        <p:txBody>
          <a:bodyPr wrap="none">
            <a:spAutoFit/>
          </a:bodyPr>
          <a:lstStyle/>
          <a:p>
            <a:r>
              <a:rPr lang="zh-CN" altLang="zh-CN" sz="1600" dirty="0">
                <a:effectLst/>
                <a:latin typeface="黑体" panose="02010609060101010101" pitchFamily="49" charset="-122"/>
                <a:ea typeface="黑体" panose="02010609060101010101" pitchFamily="49" charset="-122"/>
              </a:rPr>
              <a:t> </a:t>
            </a:r>
            <a:r>
              <a:rPr lang="en-US" altLang="zh-CN" sz="1600" dirty="0">
                <a:solidFill>
                  <a:srgbClr val="FF0000"/>
                </a:solidFill>
                <a:effectLst/>
                <a:latin typeface="黑体" panose="02010609060101010101" pitchFamily="49" charset="-122"/>
                <a:ea typeface="黑体" panose="02010609060101010101" pitchFamily="49" charset="-122"/>
              </a:rPr>
              <a:t>—</a:t>
            </a:r>
            <a:r>
              <a:rPr lang="en-US" altLang="zh-CN" sz="1600" dirty="0">
                <a:effectLst/>
                <a:latin typeface="黑体" panose="02010609060101010101" pitchFamily="49" charset="-122"/>
                <a:ea typeface="黑体" panose="02010609060101010101" pitchFamily="49" charset="-122"/>
              </a:rPr>
              <a:t> </a:t>
            </a:r>
            <a:r>
              <a:rPr lang="zh-CN" altLang="en-US" sz="1600" dirty="0">
                <a:effectLst/>
                <a:latin typeface="黑体" panose="02010609060101010101" pitchFamily="49" charset="-122"/>
                <a:ea typeface="黑体" panose="02010609060101010101" pitchFamily="49" charset="-122"/>
              </a:rPr>
              <a:t>实部 </a:t>
            </a:r>
            <a:r>
              <a:rPr lang="en-US" altLang="zh-CN" sz="1600" dirty="0">
                <a:effectLst/>
                <a:latin typeface="黑体" panose="02010609060101010101" pitchFamily="49" charset="-122"/>
                <a:ea typeface="黑体" panose="02010609060101010101" pitchFamily="49" charset="-122"/>
              </a:rPr>
              <a:t> — </a:t>
            </a:r>
            <a:r>
              <a:rPr lang="zh-CN" altLang="en-US" sz="1600" dirty="0">
                <a:effectLst/>
                <a:latin typeface="黑体" panose="02010609060101010101" pitchFamily="49" charset="-122"/>
                <a:ea typeface="黑体" panose="02010609060101010101" pitchFamily="49" charset="-122"/>
              </a:rPr>
              <a:t>虚部</a:t>
            </a:r>
            <a:endParaRPr lang="zh-CN" altLang="en-US" sz="1600" dirty="0">
              <a:latin typeface="黑体" panose="02010609060101010101" pitchFamily="49" charset="-122"/>
              <a:ea typeface="黑体" panose="02010609060101010101" pitchFamily="49" charset="-122"/>
            </a:endParaRPr>
          </a:p>
        </p:txBody>
      </p:sp>
      <p:sp>
        <p:nvSpPr>
          <p:cNvPr id="7" name="右箭头 6"/>
          <p:cNvSpPr/>
          <p:nvPr/>
        </p:nvSpPr>
        <p:spPr>
          <a:xfrm>
            <a:off x="3124200" y="1642317"/>
            <a:ext cx="533400" cy="411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sp>
        <p:nvSpPr>
          <p:cNvPr id="8" name="文本框 7"/>
          <p:cNvSpPr txBox="1"/>
          <p:nvPr/>
        </p:nvSpPr>
        <p:spPr>
          <a:xfrm>
            <a:off x="3810000" y="1520635"/>
            <a:ext cx="5029200" cy="584775"/>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自然地表的实部和虚部分布基本相同，但人工地物存在差异</a:t>
            </a:r>
          </a:p>
        </p:txBody>
      </p:sp>
      <p:sp>
        <p:nvSpPr>
          <p:cNvPr id="9" name="下箭头 8"/>
          <p:cNvSpPr/>
          <p:nvPr/>
        </p:nvSpPr>
        <p:spPr>
          <a:xfrm rot="2447207">
            <a:off x="6209546" y="2138570"/>
            <a:ext cx="457200" cy="5176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sp>
        <p:nvSpPr>
          <p:cNvPr id="10" name="文本框 9"/>
          <p:cNvSpPr txBox="1"/>
          <p:nvPr/>
        </p:nvSpPr>
        <p:spPr>
          <a:xfrm>
            <a:off x="4419600" y="2555050"/>
            <a:ext cx="5318835" cy="584775"/>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复统计分布的</a:t>
            </a:r>
            <a:r>
              <a:rPr lang="en-US" altLang="zh-CN" sz="1600" dirty="0">
                <a:latin typeface="黑体" panose="02010609060101010101" pitchFamily="49" charset="-122"/>
                <a:ea typeface="黑体" panose="02010609060101010101" pitchFamily="49" charset="-122"/>
              </a:rPr>
              <a:t>Non-circularity</a:t>
            </a:r>
            <a:r>
              <a:rPr lang="zh-CN" altLang="en-US" sz="1600" dirty="0">
                <a:latin typeface="黑体" panose="02010609060101010101" pitchFamily="49" charset="-122"/>
                <a:ea typeface="黑体" panose="02010609060101010101" pitchFamily="49" charset="-122"/>
              </a:rPr>
              <a:t>检验</a:t>
            </a:r>
            <a:r>
              <a:rPr lang="en-US" altLang="zh-CN" sz="1600" dirty="0">
                <a:latin typeface="黑体" panose="02010609060101010101" pitchFamily="49" charset="-122"/>
                <a:ea typeface="黑体" panose="02010609060101010101" pitchFamily="49" charset="-122"/>
              </a:rPr>
              <a:t>(Eriksson &amp; </a:t>
            </a:r>
            <a:r>
              <a:rPr lang="en-US" altLang="zh-CN" sz="1600" dirty="0" err="1">
                <a:latin typeface="黑体" panose="02010609060101010101" pitchFamily="49" charset="-122"/>
                <a:ea typeface="黑体" panose="02010609060101010101" pitchFamily="49" charset="-122"/>
              </a:rPr>
              <a:t>Koivunen</a:t>
            </a:r>
            <a:r>
              <a:rPr lang="en-US" altLang="zh-CN" sz="1600" dirty="0">
                <a:latin typeface="黑体" panose="02010609060101010101" pitchFamily="49" charset="-122"/>
                <a:ea typeface="黑体" panose="02010609060101010101" pitchFamily="49" charset="-122"/>
              </a:rPr>
              <a:t>, 2006</a:t>
            </a:r>
            <a:r>
              <a:rPr lang="zh-CN" altLang="en-US" sz="1600" dirty="0">
                <a:latin typeface="黑体" panose="02010609060101010101" pitchFamily="49" charset="-122"/>
                <a:ea typeface="黑体" panose="02010609060101010101" pitchFamily="49" charset="-122"/>
              </a:rPr>
              <a:t>）</a:t>
            </a:r>
          </a:p>
        </p:txBody>
      </p:sp>
      <p:pic>
        <p:nvPicPr>
          <p:cNvPr id="11" name="图片 10"/>
          <p:cNvPicPr/>
          <p:nvPr/>
        </p:nvPicPr>
        <p:blipFill>
          <a:blip r:embed="rId4" cstate="screen">
            <a:extLst>
              <a:ext uri="{28A0092B-C50C-407E-A947-70E740481C1C}">
                <a14:useLocalDpi xmlns:a14="http://schemas.microsoft.com/office/drawing/2010/main"/>
              </a:ext>
            </a:extLst>
          </a:blip>
          <a:stretch>
            <a:fillRect/>
          </a:stretch>
        </p:blipFill>
        <p:spPr>
          <a:xfrm>
            <a:off x="4548186" y="3168015"/>
            <a:ext cx="2638425" cy="1403985"/>
          </a:xfrm>
          <a:prstGeom prst="rect">
            <a:avLst/>
          </a:prstGeom>
        </p:spPr>
      </p:pic>
      <p:pic>
        <p:nvPicPr>
          <p:cNvPr id="12" name="图片 11" descr="E:\日常\成果\paper\non-circularity\修改图\windowsize2.bmp"/>
          <p:cNvPicPr/>
          <p:nvPr/>
        </p:nvPicPr>
        <p:blipFill rotWithShape="1">
          <a:blip r:embed="rId5" cstate="print">
            <a:extLst>
              <a:ext uri="{28A0092B-C50C-407E-A947-70E740481C1C}">
                <a14:useLocalDpi xmlns:a14="http://schemas.microsoft.com/office/drawing/2010/main" val="0"/>
              </a:ext>
            </a:extLst>
          </a:blip>
          <a:srcRect l="6556" r="6823"/>
          <a:stretch/>
        </p:blipFill>
        <p:spPr bwMode="auto">
          <a:xfrm>
            <a:off x="495535" y="5282565"/>
            <a:ext cx="2879725" cy="1270635"/>
          </a:xfrm>
          <a:prstGeom prst="rect">
            <a:avLst/>
          </a:prstGeom>
          <a:noFill/>
          <a:ln>
            <a:noFill/>
          </a:ln>
          <a:extLst>
            <a:ext uri="{53640926-AAD7-44D8-BBD7-CCE9431645EC}">
              <a14:shadowObscured xmlns:a14="http://schemas.microsoft.com/office/drawing/2010/main"/>
            </a:ext>
          </a:extLst>
        </p:spPr>
      </p:pic>
      <p:sp>
        <p:nvSpPr>
          <p:cNvPr id="13" name="文本框 12"/>
          <p:cNvSpPr txBox="1"/>
          <p:nvPr/>
        </p:nvSpPr>
        <p:spPr>
          <a:xfrm>
            <a:off x="7224709" y="3198731"/>
            <a:ext cx="1752600" cy="1323439"/>
          </a:xfrm>
          <a:prstGeom prst="rect">
            <a:avLst/>
          </a:prstGeom>
          <a:noFill/>
        </p:spPr>
        <p:txBody>
          <a:bodyPr wrap="square" rtlCol="0">
            <a:spAutoFit/>
          </a:bodyPr>
          <a:lstStyle/>
          <a:p>
            <a:pPr algn="just"/>
            <a:r>
              <a:rPr lang="zh-CN" altLang="en-US" sz="1600" dirty="0">
                <a:latin typeface="黑体" panose="02010609060101010101" pitchFamily="49" charset="-122"/>
                <a:ea typeface="黑体" panose="02010609060101010101" pitchFamily="49" charset="-122"/>
              </a:rPr>
              <a:t>一景真实</a:t>
            </a:r>
            <a:r>
              <a:rPr lang="en-US" altLang="zh-CN" sz="1600" dirty="0">
                <a:latin typeface="黑体" panose="02010609060101010101" pitchFamily="49" charset="-122"/>
                <a:ea typeface="黑体" panose="02010609060101010101" pitchFamily="49" charset="-122"/>
              </a:rPr>
              <a:t>UHR SAR</a:t>
            </a:r>
            <a:r>
              <a:rPr lang="zh-CN" altLang="en-US" sz="1600" dirty="0">
                <a:latin typeface="黑体" panose="02010609060101010101" pitchFamily="49" charset="-122"/>
                <a:ea typeface="黑体" panose="02010609060101010101" pitchFamily="49" charset="-122"/>
              </a:rPr>
              <a:t>影像以</a:t>
            </a:r>
            <a:r>
              <a:rPr lang="en-US" altLang="zh-CN" sz="1600" dirty="0">
                <a:latin typeface="黑体" panose="02010609060101010101" pitchFamily="49" charset="-122"/>
                <a:ea typeface="黑体" panose="02010609060101010101" pitchFamily="49" charset="-122"/>
              </a:rPr>
              <a:t>15 X15</a:t>
            </a:r>
            <a:r>
              <a:rPr lang="zh-CN" altLang="en-US" sz="1600" dirty="0">
                <a:latin typeface="黑体" panose="02010609060101010101" pitchFamily="49" charset="-122"/>
                <a:ea typeface="黑体" panose="02010609060101010101" pitchFamily="49" charset="-122"/>
              </a:rPr>
              <a:t>的窗口进行</a:t>
            </a:r>
            <a:r>
              <a:rPr lang="en-US" altLang="zh-CN" sz="1600" dirty="0">
                <a:latin typeface="黑体" panose="02010609060101010101" pitchFamily="49" charset="-122"/>
                <a:ea typeface="黑体" panose="02010609060101010101" pitchFamily="49" charset="-122"/>
              </a:rPr>
              <a:t>non-circularity</a:t>
            </a:r>
            <a:r>
              <a:rPr lang="zh-CN" altLang="en-US" sz="1600" dirty="0">
                <a:latin typeface="黑体" panose="02010609060101010101" pitchFamily="49" charset="-122"/>
                <a:ea typeface="黑体" panose="02010609060101010101" pitchFamily="49" charset="-122"/>
              </a:rPr>
              <a:t>检验结果</a:t>
            </a:r>
          </a:p>
        </p:txBody>
      </p:sp>
      <p:sp>
        <p:nvSpPr>
          <p:cNvPr id="14" name="下箭头 13"/>
          <p:cNvSpPr/>
          <p:nvPr/>
        </p:nvSpPr>
        <p:spPr>
          <a:xfrm rot="2744380">
            <a:off x="3737499" y="4440312"/>
            <a:ext cx="457200" cy="6803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sp>
        <p:nvSpPr>
          <p:cNvPr id="15" name="文本框 14"/>
          <p:cNvSpPr txBox="1"/>
          <p:nvPr/>
        </p:nvSpPr>
        <p:spPr>
          <a:xfrm>
            <a:off x="3429001" y="5317719"/>
            <a:ext cx="5333999" cy="1077218"/>
          </a:xfrm>
          <a:prstGeom prst="rect">
            <a:avLst/>
          </a:prstGeom>
          <a:solidFill>
            <a:schemeClr val="bg1"/>
          </a:solidFill>
        </p:spPr>
        <p:txBody>
          <a:bodyPr wrap="square" rtlCol="0">
            <a:spAutoFit/>
          </a:bodyPr>
          <a:lstStyle/>
          <a:p>
            <a:pPr algn="just"/>
            <a:r>
              <a:rPr lang="zh-CN" altLang="en-US" sz="1600" dirty="0">
                <a:latin typeface="黑体" panose="02010609060101010101" pitchFamily="49" charset="-122"/>
                <a:ea typeface="黑体" panose="02010609060101010101" pitchFamily="49" charset="-122"/>
              </a:rPr>
              <a:t>当窗口</a:t>
            </a:r>
            <a:r>
              <a:rPr lang="en-US" altLang="zh-CN" sz="1600" dirty="0">
                <a:latin typeface="黑体" panose="02010609060101010101" pitchFamily="49" charset="-122"/>
                <a:ea typeface="黑体" panose="02010609060101010101" pitchFamily="49" charset="-122"/>
              </a:rPr>
              <a:t>&gt;15X15</a:t>
            </a:r>
            <a:r>
              <a:rPr lang="zh-CN" altLang="en-US" sz="1600" dirty="0">
                <a:latin typeface="黑体" panose="02010609060101010101" pitchFamily="49" charset="-122"/>
                <a:ea typeface="黑体" panose="02010609060101010101" pitchFamily="49" charset="-122"/>
              </a:rPr>
              <a:t>时，实部虚部统计分布相同假设下</a:t>
            </a:r>
            <a:r>
              <a:rPr lang="en-US" altLang="zh-CN" sz="1600" dirty="0">
                <a:latin typeface="黑体" panose="02010609060101010101" pitchFamily="49" charset="-122"/>
                <a:ea typeface="黑体" panose="02010609060101010101" pitchFamily="49" charset="-122"/>
              </a:rPr>
              <a:t>non-circularity</a:t>
            </a:r>
            <a:r>
              <a:rPr lang="zh-CN" altLang="en-US" sz="1600" dirty="0">
                <a:latin typeface="黑体" panose="02010609060101010101" pitchFamily="49" charset="-122"/>
                <a:ea typeface="黑体" panose="02010609060101010101" pitchFamily="49" charset="-122"/>
              </a:rPr>
              <a:t>预期小于等于</a:t>
            </a:r>
            <a:r>
              <a:rPr lang="en-US" altLang="zh-CN" sz="1600" dirty="0">
                <a:latin typeface="黑体" panose="02010609060101010101" pitchFamily="49" charset="-122"/>
                <a:ea typeface="黑体" panose="02010609060101010101" pitchFamily="49" charset="-122"/>
              </a:rPr>
              <a:t>0.2</a:t>
            </a:r>
            <a:r>
              <a:rPr lang="zh-CN" altLang="en-US" sz="1600" dirty="0">
                <a:latin typeface="黑体" panose="02010609060101010101" pitchFamily="49" charset="-122"/>
                <a:ea typeface="黑体" panose="02010609060101010101" pitchFamily="49" charset="-122"/>
              </a:rPr>
              <a:t>，而实验结果中存在相当数量的点</a:t>
            </a:r>
            <a:r>
              <a:rPr lang="en-US" altLang="zh-CN" sz="1600" dirty="0">
                <a:latin typeface="黑体" panose="02010609060101010101" pitchFamily="49" charset="-122"/>
                <a:ea typeface="黑体" panose="02010609060101010101" pitchFamily="49" charset="-122"/>
              </a:rPr>
              <a:t>non-circularity</a:t>
            </a:r>
            <a:r>
              <a:rPr lang="zh-CN" altLang="en-US" sz="1600" dirty="0">
                <a:latin typeface="黑体" panose="02010609060101010101" pitchFamily="49" charset="-122"/>
                <a:ea typeface="黑体" panose="02010609060101010101" pitchFamily="49" charset="-122"/>
              </a:rPr>
              <a:t>大于</a:t>
            </a:r>
            <a:r>
              <a:rPr lang="en-US" altLang="zh-CN" sz="1600" dirty="0">
                <a:latin typeface="黑体" panose="02010609060101010101" pitchFamily="49" charset="-122"/>
                <a:ea typeface="黑体" panose="02010609060101010101" pitchFamily="49" charset="-122"/>
              </a:rPr>
              <a:t>0.2</a:t>
            </a:r>
            <a:r>
              <a:rPr lang="zh-CN" altLang="en-US" sz="1600" dirty="0">
                <a:latin typeface="黑体" panose="02010609060101010101" pitchFamily="49" charset="-122"/>
                <a:ea typeface="黑体" panose="02010609060101010101" pitchFamily="49" charset="-122"/>
              </a:rPr>
              <a:t>，因此</a:t>
            </a:r>
            <a:r>
              <a:rPr lang="en-US" altLang="zh-CN" sz="1600" dirty="0">
                <a:latin typeface="黑体" panose="02010609060101010101" pitchFamily="49" charset="-122"/>
                <a:ea typeface="黑体" panose="02010609060101010101" pitchFamily="49" charset="-122"/>
              </a:rPr>
              <a:t>UHR SAR</a:t>
            </a:r>
            <a:r>
              <a:rPr lang="zh-CN" altLang="en-US" sz="1600" dirty="0">
                <a:latin typeface="黑体" panose="02010609060101010101" pitchFamily="49" charset="-122"/>
                <a:ea typeface="黑体" panose="02010609060101010101" pitchFamily="49" charset="-122"/>
              </a:rPr>
              <a:t>中很多地物实部虚部分布是不同的。</a:t>
            </a:r>
          </a:p>
        </p:txBody>
      </p:sp>
    </p:spTree>
    <p:extLst>
      <p:ext uri="{BB962C8B-B14F-4D97-AF65-F5344CB8AC3E}">
        <p14:creationId xmlns:p14="http://schemas.microsoft.com/office/powerpoint/2010/main" val="306021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3" grpId="0"/>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4542" y="447675"/>
            <a:ext cx="8229600" cy="7620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2.UHR SAR</a:t>
            </a:r>
            <a:r>
              <a:rPr lang="zh-CN" altLang="en-US" sz="2400" b="1" dirty="0">
                <a:solidFill>
                  <a:srgbClr val="FF0000"/>
                </a:solidFill>
                <a:latin typeface="黑体" panose="02010609060101010101" pitchFamily="49" charset="-122"/>
                <a:ea typeface="黑体" panose="02010609060101010101" pitchFamily="49" charset="-122"/>
              </a:rPr>
              <a:t>原始数据的聚簇什么样？</a:t>
            </a:r>
            <a:endParaRPr lang="en-US" altLang="zh-CN" sz="2400" b="1" dirty="0">
              <a:solidFill>
                <a:srgbClr val="FF0000"/>
              </a:solidFill>
              <a:latin typeface="黑体" panose="02010609060101010101" pitchFamily="49" charset="-122"/>
              <a:ea typeface="黑体" panose="02010609060101010101" pitchFamily="49" charset="-122"/>
            </a:endParaRPr>
          </a:p>
        </p:txBody>
      </p:sp>
      <p:pic>
        <p:nvPicPr>
          <p:cNvPr id="13" name="图片 12" descr="E:\日常\成果\paper\UHR SAR怎么用\CGGD聚类实验\17.bmp"/>
          <p:cNvPicPr/>
          <p:nvPr/>
        </p:nvPicPr>
        <p:blipFill>
          <a:blip r:embed="rId2">
            <a:extLst>
              <a:ext uri="{28A0092B-C50C-407E-A947-70E740481C1C}">
                <a14:useLocalDpi xmlns:a14="http://schemas.microsoft.com/office/drawing/2010/main" val="0"/>
              </a:ext>
            </a:extLst>
          </a:blip>
          <a:srcRect/>
          <a:stretch>
            <a:fillRect/>
          </a:stretch>
        </p:blipFill>
        <p:spPr bwMode="auto">
          <a:xfrm>
            <a:off x="653374" y="2031563"/>
            <a:ext cx="2667000" cy="2000250"/>
          </a:xfrm>
          <a:prstGeom prst="rect">
            <a:avLst/>
          </a:prstGeom>
          <a:noFill/>
          <a:ln>
            <a:noFill/>
          </a:ln>
        </p:spPr>
      </p:pic>
      <p:pic>
        <p:nvPicPr>
          <p:cNvPr id="16" name="图片 15" descr="E:\日常\成果\paper\UHR SAR怎么用\CGGD聚类实验\18.bmp"/>
          <p:cNvPicPr/>
          <p:nvPr/>
        </p:nvPicPr>
        <p:blipFill>
          <a:blip r:embed="rId3">
            <a:extLst>
              <a:ext uri="{28A0092B-C50C-407E-A947-70E740481C1C}">
                <a14:useLocalDpi xmlns:a14="http://schemas.microsoft.com/office/drawing/2010/main" val="0"/>
              </a:ext>
            </a:extLst>
          </a:blip>
          <a:srcRect/>
          <a:stretch>
            <a:fillRect/>
          </a:stretch>
        </p:blipFill>
        <p:spPr bwMode="auto">
          <a:xfrm>
            <a:off x="3167974" y="2031563"/>
            <a:ext cx="2667000" cy="2000250"/>
          </a:xfrm>
          <a:prstGeom prst="rect">
            <a:avLst/>
          </a:prstGeom>
          <a:noFill/>
          <a:ln>
            <a:noFill/>
          </a:ln>
        </p:spPr>
      </p:pic>
      <p:pic>
        <p:nvPicPr>
          <p:cNvPr id="17" name="图片 16" descr="E:\日常\成果\paper\UHR SAR怎么用\CGGD聚类实验\28.bmp"/>
          <p:cNvPicPr/>
          <p:nvPr/>
        </p:nvPicPr>
        <p:blipFill>
          <a:blip r:embed="rId4">
            <a:extLst>
              <a:ext uri="{28A0092B-C50C-407E-A947-70E740481C1C}">
                <a14:useLocalDpi xmlns:a14="http://schemas.microsoft.com/office/drawing/2010/main" val="0"/>
              </a:ext>
            </a:extLst>
          </a:blip>
          <a:srcRect/>
          <a:stretch>
            <a:fillRect/>
          </a:stretch>
        </p:blipFill>
        <p:spPr bwMode="auto">
          <a:xfrm>
            <a:off x="5715000" y="2031563"/>
            <a:ext cx="2667000" cy="2000250"/>
          </a:xfrm>
          <a:prstGeom prst="rect">
            <a:avLst/>
          </a:prstGeom>
          <a:noFill/>
          <a:ln>
            <a:noFill/>
          </a:ln>
        </p:spPr>
      </p:pic>
      <p:sp>
        <p:nvSpPr>
          <p:cNvPr id="18" name="文本框 17"/>
          <p:cNvSpPr txBox="1"/>
          <p:nvPr/>
        </p:nvSpPr>
        <p:spPr>
          <a:xfrm>
            <a:off x="2583074" y="1390950"/>
            <a:ext cx="3793026"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复广义高斯模拟</a:t>
            </a:r>
            <a:r>
              <a:rPr lang="en-US" altLang="zh-CN" b="1" dirty="0">
                <a:latin typeface="黑体" panose="02010609060101010101" pitchFamily="49" charset="-122"/>
                <a:ea typeface="黑体" panose="02010609060101010101" pitchFamily="49" charset="-122"/>
              </a:rPr>
              <a:t>UHR SAR</a:t>
            </a:r>
            <a:r>
              <a:rPr lang="zh-CN" altLang="en-US" b="1" dirty="0">
                <a:latin typeface="黑体" panose="02010609060101010101" pitchFamily="49" charset="-122"/>
                <a:ea typeface="黑体" panose="02010609060101010101" pitchFamily="49" charset="-122"/>
              </a:rPr>
              <a:t>复数据聚簇</a:t>
            </a:r>
          </a:p>
        </p:txBody>
      </p:sp>
      <p:cxnSp>
        <p:nvCxnSpPr>
          <p:cNvPr id="20" name="直接箭头连接符 19"/>
          <p:cNvCxnSpPr/>
          <p:nvPr/>
        </p:nvCxnSpPr>
        <p:spPr>
          <a:xfrm>
            <a:off x="1181100" y="2707838"/>
            <a:ext cx="228600" cy="76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786397" y="2784038"/>
            <a:ext cx="228600" cy="76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653374" y="4334470"/>
            <a:ext cx="7652426" cy="1077218"/>
          </a:xfrm>
          <a:prstGeom prst="rect">
            <a:avLst/>
          </a:prstGeom>
        </p:spPr>
        <p:txBody>
          <a:bodyPr wrap="square">
            <a:spAutoFit/>
          </a:bodyPr>
          <a:lstStyle/>
          <a:p>
            <a:pPr marL="285750" indent="-285750" algn="just" eaLnBrk="1">
              <a:spcBef>
                <a:spcPts val="1200"/>
              </a:spcBef>
              <a:buFont typeface="Arial" panose="020B0604020202020204" pitchFamily="34" charset="0"/>
              <a:buChar char="•"/>
            </a:pPr>
            <a:r>
              <a:rPr lang="zh-CN" altLang="en-US" b="1" dirty="0">
                <a:solidFill>
                  <a:schemeClr val="accent2"/>
                </a:solidFill>
                <a:latin typeface="黑体" panose="02010609060101010101" pitchFamily="49" charset="-122"/>
                <a:ea typeface="黑体" panose="02010609060101010101" pitchFamily="49" charset="-122"/>
              </a:rPr>
              <a:t>原始复数据的聚簇基本是椭圆形的，但是点分布的格局有很大区别</a:t>
            </a:r>
            <a:endParaRPr lang="en-US" altLang="zh-CN" b="1" dirty="0">
              <a:solidFill>
                <a:schemeClr val="accent2"/>
              </a:solidFill>
              <a:latin typeface="黑体" panose="02010609060101010101" pitchFamily="49" charset="-122"/>
              <a:ea typeface="黑体" panose="02010609060101010101" pitchFamily="49" charset="-122"/>
            </a:endParaRPr>
          </a:p>
          <a:p>
            <a:pPr marL="285750" indent="-285750" algn="just" eaLnBrk="1">
              <a:spcBef>
                <a:spcPts val="1200"/>
              </a:spcBef>
              <a:buFont typeface="Arial" panose="020B0604020202020204" pitchFamily="34" charset="0"/>
              <a:buChar char="•"/>
            </a:pPr>
            <a:r>
              <a:rPr lang="zh-CN" altLang="en-US" b="1" dirty="0">
                <a:solidFill>
                  <a:schemeClr val="accent2"/>
                </a:solidFill>
                <a:latin typeface="黑体" panose="02010609060101010101" pitchFamily="49" charset="-122"/>
                <a:ea typeface="黑体" panose="02010609060101010101" pitchFamily="49" charset="-122"/>
              </a:rPr>
              <a:t>当形状因子较小时，由于聚簇外围点分布分散，不同类簇之间交叠较多，比较难以分开</a:t>
            </a:r>
            <a:endParaRPr lang="en-US" altLang="zh-CN" b="1" dirty="0">
              <a:solidFill>
                <a:schemeClr val="accent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6214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1012" y="457200"/>
            <a:ext cx="8229600" cy="762000"/>
          </a:xfrm>
        </p:spPr>
        <p:txBody>
          <a:bodyPr/>
          <a:lstStyle/>
          <a:p>
            <a:pPr marL="0" indent="0">
              <a:buNone/>
            </a:pPr>
            <a:r>
              <a:rPr lang="en-US" altLang="zh-CN" sz="2400" b="1" dirty="0">
                <a:solidFill>
                  <a:srgbClr val="FF0000"/>
                </a:solidFill>
                <a:latin typeface="黑体" panose="02010609060101010101" pitchFamily="49" charset="-122"/>
                <a:ea typeface="黑体" panose="02010609060101010101" pitchFamily="49" charset="-122"/>
              </a:rPr>
              <a:t>3.</a:t>
            </a:r>
            <a:r>
              <a:rPr lang="zh-CN" altLang="en-US" sz="2400" b="1" dirty="0">
                <a:solidFill>
                  <a:srgbClr val="FF0000"/>
                </a:solidFill>
                <a:latin typeface="黑体" panose="02010609060101010101" pitchFamily="49" charset="-122"/>
                <a:ea typeface="黑体" panose="02010609060101010101" pitchFamily="49" charset="-122"/>
              </a:rPr>
              <a:t>如何理解</a:t>
            </a:r>
            <a:r>
              <a:rPr lang="en-US" altLang="zh-CN" sz="2400" b="1" dirty="0">
                <a:solidFill>
                  <a:srgbClr val="FF0000"/>
                </a:solidFill>
                <a:latin typeface="黑体" panose="02010609060101010101" pitchFamily="49" charset="-122"/>
                <a:ea typeface="黑体" panose="02010609060101010101" pitchFamily="49" charset="-122"/>
              </a:rPr>
              <a:t>UHR SAR</a:t>
            </a:r>
            <a:r>
              <a:rPr lang="zh-CN" altLang="en-US" sz="2400" b="1" dirty="0">
                <a:solidFill>
                  <a:srgbClr val="FF0000"/>
                </a:solidFill>
                <a:latin typeface="黑体" panose="02010609060101010101" pitchFamily="49" charset="-122"/>
                <a:ea typeface="黑体" panose="02010609060101010101" pitchFamily="49" charset="-122"/>
              </a:rPr>
              <a:t>的散射机理？</a:t>
            </a:r>
            <a:endParaRPr lang="en-US" altLang="zh-CN" sz="2400" b="1" dirty="0">
              <a:solidFill>
                <a:srgbClr val="FF0000"/>
              </a:solidFill>
              <a:latin typeface="黑体" panose="02010609060101010101" pitchFamily="49" charset="-122"/>
              <a:ea typeface="黑体" panose="02010609060101010101" pitchFamily="49" charset="-122"/>
            </a:endParaRPr>
          </a:p>
        </p:txBody>
      </p:sp>
      <p:sp>
        <p:nvSpPr>
          <p:cNvPr id="4" name="文本框 3"/>
          <p:cNvSpPr txBox="1"/>
          <p:nvPr/>
        </p:nvSpPr>
        <p:spPr>
          <a:xfrm>
            <a:off x="609600" y="1295400"/>
            <a:ext cx="7924800" cy="646331"/>
          </a:xfrm>
          <a:prstGeom prst="rect">
            <a:avLst/>
          </a:prstGeom>
          <a:noFill/>
        </p:spPr>
        <p:txBody>
          <a:bodyPr wrap="square" rtlCol="0">
            <a:spAutoFit/>
          </a:bodyPr>
          <a:lstStyle/>
          <a:p>
            <a:pPr algn="just"/>
            <a:r>
              <a:rPr lang="zh-CN" altLang="en-US" b="1" dirty="0">
                <a:solidFill>
                  <a:schemeClr val="accent2"/>
                </a:solidFill>
                <a:latin typeface="黑体" panose="02010609060101010101" pitchFamily="49" charset="-122"/>
                <a:ea typeface="黑体" panose="02010609060101010101" pitchFamily="49" charset="-122"/>
              </a:rPr>
              <a:t>若将大量相位随机的散射点进行叠加，根据中心极限定理，其统计分布应该满足零均值的高斯分布。那么不满足零均值高斯的数据怎样解释呢？</a:t>
            </a:r>
          </a:p>
        </p:txBody>
      </p:sp>
      <p:sp>
        <p:nvSpPr>
          <p:cNvPr id="5" name="文本框 4"/>
          <p:cNvSpPr txBox="1"/>
          <p:nvPr/>
        </p:nvSpPr>
        <p:spPr>
          <a:xfrm>
            <a:off x="609600" y="2363212"/>
            <a:ext cx="2044149"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几种可能的猜测：</a:t>
            </a:r>
          </a:p>
        </p:txBody>
      </p:sp>
      <p:sp>
        <p:nvSpPr>
          <p:cNvPr id="6" name="文本框 5"/>
          <p:cNvSpPr txBox="1"/>
          <p:nvPr/>
        </p:nvSpPr>
        <p:spPr>
          <a:xfrm>
            <a:off x="609600" y="2819400"/>
            <a:ext cx="7829550" cy="3385542"/>
          </a:xfrm>
          <a:prstGeom prst="rect">
            <a:avLst/>
          </a:prstGeom>
          <a:noFill/>
        </p:spPr>
        <p:txBody>
          <a:bodyPr wrap="square" rtlCol="0">
            <a:spAutoFit/>
          </a:bodyPr>
          <a:lstStyle/>
          <a:p>
            <a:pPr marL="342900" indent="-342900">
              <a:spcBef>
                <a:spcPts val="1200"/>
              </a:spcBef>
              <a:buAutoNum type="arabicPeriod"/>
            </a:pPr>
            <a:r>
              <a:rPr lang="zh-CN" altLang="en-US" b="1" u="sng" dirty="0">
                <a:latin typeface="黑体" panose="02010609060101010101" pitchFamily="49" charset="-122"/>
                <a:ea typeface="黑体" panose="02010609060101010101" pitchFamily="49" charset="-122"/>
              </a:rPr>
              <a:t>布朗运动的某个阶段</a:t>
            </a:r>
            <a:endParaRPr lang="en-US" altLang="zh-CN" b="1" u="sng" dirty="0">
              <a:latin typeface="黑体" panose="02010609060101010101" pitchFamily="49" charset="-122"/>
              <a:ea typeface="黑体" panose="02010609060101010101" pitchFamily="49" charset="-122"/>
            </a:endParaRPr>
          </a:p>
          <a:p>
            <a:pPr algn="just">
              <a:spcBef>
                <a:spcPts val="1200"/>
              </a:spcBef>
            </a:pPr>
            <a:r>
              <a:rPr lang="zh-CN" altLang="en-US" dirty="0">
                <a:latin typeface="黑体" panose="02010609060101010101" pitchFamily="49" charset="-122"/>
                <a:ea typeface="黑体" panose="02010609060101010101" pitchFamily="49" charset="-122"/>
              </a:rPr>
              <a:t>    这种机制非常接近于广义高斯分布的演化过程。</a:t>
            </a:r>
            <a:endParaRPr lang="en-US" altLang="zh-CN" dirty="0">
              <a:latin typeface="黑体" panose="02010609060101010101" pitchFamily="49" charset="-122"/>
              <a:ea typeface="黑体" panose="02010609060101010101" pitchFamily="49" charset="-122"/>
            </a:endParaRPr>
          </a:p>
          <a:p>
            <a:pPr algn="just">
              <a:spcBef>
                <a:spcPts val="1200"/>
              </a:spcBef>
            </a:pPr>
            <a:r>
              <a:rPr lang="en-US" altLang="zh-CN" b="1" dirty="0">
                <a:latin typeface="黑体" panose="02010609060101010101" pitchFamily="49" charset="-122"/>
                <a:ea typeface="黑体" panose="02010609060101010101" pitchFamily="49" charset="-122"/>
              </a:rPr>
              <a:t>2. </a:t>
            </a:r>
            <a:r>
              <a:rPr lang="zh-CN" altLang="zh-CN" b="1" u="sng" dirty="0">
                <a:latin typeface="黑体" panose="02010609060101010101" pitchFamily="49" charset="-122"/>
                <a:ea typeface="黑体" panose="02010609060101010101" pitchFamily="49" charset="-122"/>
              </a:rPr>
              <a:t>不满足</a:t>
            </a:r>
            <a:r>
              <a:rPr lang="zh-CN" altLang="en-US" b="1" u="sng" dirty="0">
                <a:latin typeface="黑体" panose="02010609060101010101" pitchFamily="49" charset="-122"/>
                <a:ea typeface="黑体" panose="02010609060101010101" pitchFamily="49" charset="-122"/>
              </a:rPr>
              <a:t>有限方差</a:t>
            </a:r>
            <a:r>
              <a:rPr lang="zh-CN" altLang="zh-CN" b="1" u="sng" dirty="0">
                <a:latin typeface="黑体" panose="02010609060101010101" pitchFamily="49" charset="-122"/>
                <a:ea typeface="黑体" panose="02010609060101010101" pitchFamily="49" charset="-122"/>
              </a:rPr>
              <a:t>的</a:t>
            </a:r>
            <a:r>
              <a:rPr lang="zh-CN" altLang="en-US" b="1" u="sng" dirty="0">
                <a:latin typeface="黑体" panose="02010609060101010101" pitchFamily="49" charset="-122"/>
                <a:ea typeface="黑体" panose="02010609060101010101" pitchFamily="49" charset="-122"/>
              </a:rPr>
              <a:t>大量样本</a:t>
            </a:r>
            <a:r>
              <a:rPr lang="zh-CN" altLang="zh-CN" b="1" u="sng" dirty="0">
                <a:latin typeface="黑体" panose="02010609060101010101" pitchFamily="49" charset="-122"/>
                <a:ea typeface="黑体" panose="02010609060101010101" pitchFamily="49" charset="-122"/>
              </a:rPr>
              <a:t>随机游走</a:t>
            </a:r>
            <a:endParaRPr lang="en-US" altLang="zh-CN" b="1" u="sng" dirty="0">
              <a:latin typeface="黑体" panose="02010609060101010101" pitchFamily="49" charset="-122"/>
              <a:ea typeface="黑体" panose="02010609060101010101" pitchFamily="49" charset="-122"/>
            </a:endParaRPr>
          </a:p>
          <a:p>
            <a:pPr algn="just">
              <a:spcBef>
                <a:spcPts val="1200"/>
              </a:spcBef>
            </a:pPr>
            <a:r>
              <a:rPr lang="zh-CN" altLang="en-US" dirty="0">
                <a:latin typeface="黑体" panose="02010609060101010101" pitchFamily="49" charset="-122"/>
                <a:ea typeface="黑体" panose="02010609060101010101" pitchFamily="49" charset="-122"/>
              </a:rPr>
              <a:t>    服从广义中心极限定理，可以用稳定分布来进行描述。</a:t>
            </a:r>
            <a:endParaRPr lang="en-US" altLang="zh-CN" dirty="0">
              <a:latin typeface="黑体" panose="02010609060101010101" pitchFamily="49" charset="-122"/>
              <a:ea typeface="黑体" panose="02010609060101010101" pitchFamily="49" charset="-122"/>
            </a:endParaRPr>
          </a:p>
          <a:p>
            <a:pPr algn="just">
              <a:spcBef>
                <a:spcPts val="1200"/>
              </a:spcBef>
            </a:pPr>
            <a:r>
              <a:rPr lang="en-US" altLang="zh-CN" b="1" dirty="0">
                <a:latin typeface="黑体" panose="02010609060101010101" pitchFamily="49" charset="-122"/>
                <a:ea typeface="黑体" panose="02010609060101010101" pitchFamily="49" charset="-122"/>
              </a:rPr>
              <a:t>3. </a:t>
            </a:r>
            <a:r>
              <a:rPr lang="zh-CN" altLang="en-US" b="1" u="sng" dirty="0">
                <a:latin typeface="黑体" panose="02010609060101010101" pitchFamily="49" charset="-122"/>
                <a:ea typeface="黑体" panose="02010609060101010101" pitchFamily="49" charset="-122"/>
              </a:rPr>
              <a:t>不完全随机游走（</a:t>
            </a:r>
            <a:r>
              <a:rPr lang="en-US" altLang="zh-CN" b="1" u="sng" dirty="0">
                <a:latin typeface="黑体" panose="02010609060101010101" pitchFamily="49" charset="-122"/>
                <a:ea typeface="黑体" panose="02010609060101010101" pitchFamily="49" charset="-122"/>
              </a:rPr>
              <a:t>non-random walk/biased random walk</a:t>
            </a:r>
            <a:r>
              <a:rPr lang="zh-CN" altLang="en-US" b="1" u="sng" dirty="0">
                <a:latin typeface="黑体" panose="02010609060101010101" pitchFamily="49" charset="-122"/>
                <a:ea typeface="黑体" panose="02010609060101010101" pitchFamily="49" charset="-122"/>
              </a:rPr>
              <a:t>）</a:t>
            </a:r>
            <a:endParaRPr lang="en-US" altLang="zh-CN" b="1" u="sng" dirty="0">
              <a:latin typeface="黑体" panose="02010609060101010101" pitchFamily="49" charset="-122"/>
              <a:ea typeface="黑体" panose="02010609060101010101" pitchFamily="49" charset="-122"/>
            </a:endParaRPr>
          </a:p>
          <a:p>
            <a:pPr algn="just">
              <a:spcBef>
                <a:spcPts val="1200"/>
              </a:spcBef>
            </a:pPr>
            <a:r>
              <a:rPr lang="zh-CN" altLang="en-US" dirty="0">
                <a:latin typeface="黑体" panose="02010609060101010101" pitchFamily="49" charset="-122"/>
                <a:ea typeface="黑体" panose="02010609060101010101" pitchFamily="49" charset="-122"/>
              </a:rPr>
              <a:t>    偏（非对称）分布的产生机制。</a:t>
            </a:r>
            <a:endParaRPr lang="en-US" altLang="zh-CN" dirty="0">
              <a:latin typeface="黑体" panose="02010609060101010101" pitchFamily="49" charset="-122"/>
              <a:ea typeface="黑体" panose="02010609060101010101" pitchFamily="49" charset="-122"/>
            </a:endParaRPr>
          </a:p>
          <a:p>
            <a:pPr algn="just">
              <a:spcBef>
                <a:spcPts val="1200"/>
              </a:spcBef>
            </a:pPr>
            <a:r>
              <a:rPr lang="en-US" altLang="zh-CN" b="1" dirty="0">
                <a:latin typeface="黑体" panose="02010609060101010101" pitchFamily="49" charset="-122"/>
                <a:ea typeface="黑体" panose="02010609060101010101" pitchFamily="49" charset="-122"/>
              </a:rPr>
              <a:t>4. </a:t>
            </a:r>
            <a:r>
              <a:rPr lang="zh-CN" altLang="en-US" b="1" u="sng" dirty="0">
                <a:latin typeface="黑体" panose="02010609060101010101" pitchFamily="49" charset="-122"/>
                <a:ea typeface="黑体" panose="02010609060101010101" pitchFamily="49" charset="-122"/>
              </a:rPr>
              <a:t>一个确定性游走和一个随机游走的叠加</a:t>
            </a:r>
            <a:endParaRPr lang="en-US" altLang="zh-CN" b="1" u="sng" dirty="0">
              <a:latin typeface="黑体" panose="02010609060101010101" pitchFamily="49" charset="-122"/>
              <a:ea typeface="黑体" panose="02010609060101010101" pitchFamily="49" charset="-122"/>
            </a:endParaRPr>
          </a:p>
          <a:p>
            <a:pPr algn="just">
              <a:spcBef>
                <a:spcPts val="1200"/>
              </a:spcBef>
            </a:pPr>
            <a:r>
              <a:rPr lang="zh-CN" altLang="en-US" dirty="0">
                <a:latin typeface="黑体" panose="02010609060101010101" pitchFamily="49" charset="-122"/>
                <a:ea typeface="黑体" panose="02010609060101010101" pitchFamily="49" charset="-122"/>
              </a:rPr>
              <a:t>    非零均值分布的产生机制。</a:t>
            </a:r>
            <a:endParaRPr lang="en-US" altLang="zh-CN"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9910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3491</TotalTime>
  <Words>1618</Words>
  <Application>Microsoft Office PowerPoint</Application>
  <PresentationFormat>全屏显示(4:3)</PresentationFormat>
  <Paragraphs>198</Paragraphs>
  <Slides>18</Slides>
  <Notes>1</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18</vt:i4>
      </vt:variant>
    </vt:vector>
  </HeadingPairs>
  <TitlesOfParts>
    <vt:vector size="29" baseType="lpstr">
      <vt:lpstr>黑体</vt:lpstr>
      <vt:lpstr>华文行楷</vt:lpstr>
      <vt:lpstr>宋体</vt:lpstr>
      <vt:lpstr>Arial</vt:lpstr>
      <vt:lpstr>Calibri</vt:lpstr>
      <vt:lpstr>Cambria Math</vt:lpstr>
      <vt:lpstr>Times New Roman</vt:lpstr>
      <vt:lpstr>Wingdings</vt:lpstr>
      <vt:lpstr>默认设计模板</vt:lpstr>
      <vt:lpstr>1_默认设计模板</vt:lpstr>
      <vt:lpstr>2_默认设计模板</vt:lpstr>
      <vt:lpstr>PowerPoint 演示文稿</vt:lpstr>
      <vt:lpstr>超高分辨率SAR的定义和发展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Winggy Wu</cp:lastModifiedBy>
  <cp:revision>282</cp:revision>
  <cp:lastPrinted>1601-01-01T00:00:00Z</cp:lastPrinted>
  <dcterms:created xsi:type="dcterms:W3CDTF">1601-01-01T00:00:00Z</dcterms:created>
  <dcterms:modified xsi:type="dcterms:W3CDTF">2018-08-07T08:05:38Z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